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handoutMasterIdLst>
    <p:handoutMasterId r:id="rId106"/>
  </p:handoutMasterIdLst>
  <p:sldIdLst>
    <p:sldId id="258" r:id="rId2"/>
    <p:sldId id="293" r:id="rId3"/>
    <p:sldId id="294" r:id="rId4"/>
    <p:sldId id="298" r:id="rId5"/>
    <p:sldId id="295" r:id="rId6"/>
    <p:sldId id="296" r:id="rId7"/>
    <p:sldId id="291" r:id="rId8"/>
    <p:sldId id="292" r:id="rId9"/>
    <p:sldId id="297" r:id="rId10"/>
    <p:sldId id="301" r:id="rId11"/>
    <p:sldId id="305" r:id="rId12"/>
    <p:sldId id="299" r:id="rId13"/>
    <p:sldId id="300" r:id="rId14"/>
    <p:sldId id="302" r:id="rId15"/>
    <p:sldId id="307" r:id="rId16"/>
    <p:sldId id="309" r:id="rId17"/>
    <p:sldId id="311" r:id="rId18"/>
    <p:sldId id="313" r:id="rId19"/>
    <p:sldId id="312" r:id="rId20"/>
    <p:sldId id="323" r:id="rId21"/>
    <p:sldId id="310" r:id="rId22"/>
    <p:sldId id="316" r:id="rId23"/>
    <p:sldId id="317" r:id="rId24"/>
    <p:sldId id="319" r:id="rId25"/>
    <p:sldId id="321" r:id="rId26"/>
    <p:sldId id="322" r:id="rId27"/>
    <p:sldId id="308" r:id="rId28"/>
    <p:sldId id="315" r:id="rId29"/>
    <p:sldId id="331" r:id="rId30"/>
    <p:sldId id="324" r:id="rId31"/>
    <p:sldId id="325" r:id="rId32"/>
    <p:sldId id="320" r:id="rId33"/>
    <p:sldId id="328" r:id="rId34"/>
    <p:sldId id="329"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395" r:id="rId99"/>
    <p:sldId id="396" r:id="rId100"/>
    <p:sldId id="397" r:id="rId101"/>
    <p:sldId id="398" r:id="rId102"/>
    <p:sldId id="399" r:id="rId103"/>
    <p:sldId id="400" r:id="rId104"/>
  </p:sldIdLst>
  <p:sldSz cx="12188825" cy="6858000"/>
  <p:notesSz cx="6985000" cy="9283700"/>
  <p:custDataLst>
    <p:tags r:id="rId10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xmlns="">
        <p15:guide id="1" orient="horz" pos="2924" userDrawn="1">
          <p15:clr>
            <a:srgbClr val="A4A3A4"/>
          </p15:clr>
        </p15:guide>
        <p15:guide id="2" pos="220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55E"/>
    <a:srgbClr val="46575E"/>
    <a:srgbClr val="5382A1"/>
    <a:srgbClr val="8DA6B1"/>
    <a:srgbClr val="61808E"/>
    <a:srgbClr val="BBCAD0"/>
    <a:srgbClr val="D1DBE0"/>
    <a:srgbClr val="E8EDEF"/>
    <a:srgbClr val="232C2F"/>
    <a:srgbClr val="3541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2" autoAdjust="0"/>
    <p:restoredTop sz="72340" autoAdjust="0"/>
  </p:normalViewPr>
  <p:slideViewPr>
    <p:cSldViewPr snapToGrid="0">
      <p:cViewPr varScale="1">
        <p:scale>
          <a:sx n="60" d="100"/>
          <a:sy n="60" d="100"/>
        </p:scale>
        <p:origin x="-1136" y="-112"/>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76" y="-78"/>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notesMaster" Target="notesMasters/notesMaster1.xml"/><Relationship Id="rId106" Type="http://schemas.openxmlformats.org/officeDocument/2006/relationships/handoutMaster" Target="handoutMasters/handoutMaster1.xml"/><Relationship Id="rId107"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gs" Target="tags/tag1.xml"/><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1" tIns="46476" rIns="92951" bIns="46476" rtlCol="0"/>
          <a:lstStyle>
            <a:lvl1pPr algn="l">
              <a:defRPr sz="1200"/>
            </a:lvl1pPr>
          </a:lstStyle>
          <a:p>
            <a:endParaRPr/>
          </a:p>
        </p:txBody>
      </p:sp>
      <p:sp>
        <p:nvSpPr>
          <p:cNvPr id="3" name="Date Placeholder 2"/>
          <p:cNvSpPr>
            <a:spLocks noGrp="1"/>
          </p:cNvSpPr>
          <p:nvPr>
            <p:ph type="dt" sz="quarter" idx="1"/>
          </p:nvPr>
        </p:nvSpPr>
        <p:spPr>
          <a:xfrm>
            <a:off x="3956550" y="0"/>
            <a:ext cx="3026833" cy="464185"/>
          </a:xfrm>
          <a:prstGeom prst="rect">
            <a:avLst/>
          </a:prstGeom>
        </p:spPr>
        <p:txBody>
          <a:bodyPr vert="horz" lIns="92951" tIns="46476" rIns="92951" bIns="46476" rtlCol="0"/>
          <a:lstStyle>
            <a:lvl1pPr algn="r">
              <a:defRPr sz="1200"/>
            </a:lvl1pPr>
          </a:lstStyle>
          <a:p>
            <a:fld id="{1E821AA6-70BE-4FDE-A8DC-DB381A688FD8}" type="datetimeFigureOut">
              <a:rPr lang="en-US"/>
              <a:pPr/>
              <a:t>12/03/2015</a:t>
            </a:fld>
            <a:endParaRPr/>
          </a:p>
        </p:txBody>
      </p:sp>
      <p:sp>
        <p:nvSpPr>
          <p:cNvPr id="4" name="Footer Placeholder 3"/>
          <p:cNvSpPr>
            <a:spLocks noGrp="1"/>
          </p:cNvSpPr>
          <p:nvPr>
            <p:ph type="ftr" sz="quarter" idx="2"/>
          </p:nvPr>
        </p:nvSpPr>
        <p:spPr>
          <a:xfrm>
            <a:off x="0" y="8817905"/>
            <a:ext cx="3026833" cy="464185"/>
          </a:xfrm>
          <a:prstGeom prst="rect">
            <a:avLst/>
          </a:prstGeom>
        </p:spPr>
        <p:txBody>
          <a:bodyPr vert="horz" lIns="92951" tIns="46476" rIns="92951" bIns="46476" rtlCol="0" anchor="b"/>
          <a:lstStyle>
            <a:lvl1pPr algn="l">
              <a:defRPr sz="1200"/>
            </a:lvl1pPr>
          </a:lstStyle>
          <a:p>
            <a:endParaRPr/>
          </a:p>
        </p:txBody>
      </p:sp>
      <p:sp>
        <p:nvSpPr>
          <p:cNvPr id="5" name="Slide Number Placeholder 4"/>
          <p:cNvSpPr>
            <a:spLocks noGrp="1"/>
          </p:cNvSpPr>
          <p:nvPr>
            <p:ph type="sldNum" sz="quarter" idx="3"/>
          </p:nvPr>
        </p:nvSpPr>
        <p:spPr>
          <a:xfrm>
            <a:off x="3956550" y="8817905"/>
            <a:ext cx="3026833" cy="464185"/>
          </a:xfrm>
          <a:prstGeom prst="rect">
            <a:avLst/>
          </a:prstGeom>
        </p:spPr>
        <p:txBody>
          <a:bodyPr vert="horz" lIns="92951" tIns="46476" rIns="92951" bIns="46476" rtlCol="0" anchor="b"/>
          <a:lstStyle>
            <a:lvl1pPr algn="r">
              <a:defRPr sz="1200"/>
            </a:lvl1pPr>
          </a:lstStyle>
          <a:p>
            <a:fld id="{197E47EA-D299-42CE-88BF-4E1035596DA5}" type="slidenum">
              <a:rPr/>
              <a:pPr/>
              <a:t>‹#›</a:t>
            </a:fld>
            <a:endParaRPr/>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96875" y="387350"/>
            <a:ext cx="4640263" cy="2611438"/>
          </a:xfrm>
          <a:prstGeom prst="rect">
            <a:avLst/>
          </a:prstGeom>
          <a:noFill/>
          <a:ln w="12700">
            <a:solidFill>
              <a:prstClr val="black"/>
            </a:solidFill>
          </a:ln>
        </p:spPr>
        <p:txBody>
          <a:bodyPr vert="horz" lIns="92951" tIns="46476" rIns="92951" bIns="46476" rtlCol="0" anchor="ctr"/>
          <a:lstStyle/>
          <a:p>
            <a:endParaRPr/>
          </a:p>
        </p:txBody>
      </p:sp>
      <p:sp>
        <p:nvSpPr>
          <p:cNvPr id="5" name="Notes Placeholder 4"/>
          <p:cNvSpPr>
            <a:spLocks noGrp="1"/>
          </p:cNvSpPr>
          <p:nvPr>
            <p:ph type="body" sz="quarter" idx="3"/>
          </p:nvPr>
        </p:nvSpPr>
        <p:spPr>
          <a:xfrm>
            <a:off x="388057" y="3171931"/>
            <a:ext cx="6208889" cy="5415492"/>
          </a:xfrm>
          <a:prstGeom prst="rect">
            <a:avLst/>
          </a:prstGeom>
        </p:spPr>
        <p:txBody>
          <a:bodyPr vert="horz" lIns="0" tIns="0" rIns="0" bIns="92951"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8055" y="8742152"/>
            <a:ext cx="4734278" cy="230481"/>
          </a:xfrm>
          <a:prstGeom prst="rect">
            <a:avLst/>
          </a:prstGeom>
        </p:spPr>
        <p:txBody>
          <a:bodyPr vert="horz" lIns="92951" tIns="46476" rIns="92951" bIns="46476" rtlCol="0" anchor="b"/>
          <a:lstStyle>
            <a:lvl1pPr algn="l">
              <a:defRPr sz="1200"/>
            </a:lvl1pPr>
          </a:lstStyle>
          <a:p>
            <a:endParaRPr/>
          </a:p>
        </p:txBody>
      </p:sp>
      <p:sp>
        <p:nvSpPr>
          <p:cNvPr id="7" name="Slide Number Placeholder 6"/>
          <p:cNvSpPr>
            <a:spLocks noGrp="1"/>
          </p:cNvSpPr>
          <p:nvPr>
            <p:ph type="sldNum" sz="quarter" idx="5"/>
          </p:nvPr>
        </p:nvSpPr>
        <p:spPr>
          <a:xfrm>
            <a:off x="5820833" y="8742152"/>
            <a:ext cx="776111" cy="230481"/>
          </a:xfrm>
          <a:prstGeom prst="rect">
            <a:avLst/>
          </a:prstGeom>
        </p:spPr>
        <p:txBody>
          <a:bodyPr vert="horz" lIns="92951" tIns="46476" rIns="92951" bIns="46476" rtlCol="0" anchor="b"/>
          <a:lstStyle>
            <a:lvl1pPr algn="r">
              <a:defRPr sz="1200"/>
            </a:lvl1pPr>
          </a:lstStyle>
          <a:p>
            <a:fld id="{8C72D9AE-7182-4680-8F79-479C4181FF08}" type="slidenum">
              <a:rPr/>
              <a:pPr/>
              <a:t>‹#›</a:t>
            </a:fld>
            <a:endParaRPr/>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normAutofit fontScale="92500" lnSpcReduction="20000"/>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a:p>
        </p:txBody>
      </p:sp>
    </p:spTree>
    <p:extLst>
      <p:ext uri="{BB962C8B-B14F-4D97-AF65-F5344CB8AC3E}">
        <p14:creationId xmlns:p14="http://schemas.microsoft.com/office/powerpoint/2010/main" val="2238467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102</a:t>
            </a:fld>
            <a:endParaRPr lang="en-US"/>
          </a:p>
        </p:txBody>
      </p:sp>
    </p:spTree>
    <p:extLst>
      <p:ext uri="{BB962C8B-B14F-4D97-AF65-F5344CB8AC3E}">
        <p14:creationId xmlns:p14="http://schemas.microsoft.com/office/powerpoint/2010/main" val="47995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103</a:t>
            </a:fld>
            <a:endParaRPr lang="en-US"/>
          </a:p>
        </p:txBody>
      </p:sp>
    </p:spTree>
    <p:extLst>
      <p:ext uri="{BB962C8B-B14F-4D97-AF65-F5344CB8AC3E}">
        <p14:creationId xmlns:p14="http://schemas.microsoft.com/office/powerpoint/2010/main" val="12427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387350"/>
            <a:ext cx="4640263" cy="2611438"/>
          </a:xfrm>
        </p:spPr>
      </p:sp>
      <p:sp>
        <p:nvSpPr>
          <p:cNvPr id="3" name="Notes Placeholder 2"/>
          <p:cNvSpPr>
            <a:spLocks noGrp="1"/>
          </p:cNvSpPr>
          <p:nvPr>
            <p:ph type="body" idx="1"/>
          </p:nvPr>
        </p:nvSpPr>
        <p:spPr/>
        <p:txBody>
          <a:bodyPr>
            <a:normAutofit fontScale="92500" lnSpcReduction="20000"/>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35</a:t>
            </a:fld>
            <a:endParaRPr lang="en-US"/>
          </a:p>
        </p:txBody>
      </p:sp>
    </p:spTree>
    <p:extLst>
      <p:ext uri="{BB962C8B-B14F-4D97-AF65-F5344CB8AC3E}">
        <p14:creationId xmlns:p14="http://schemas.microsoft.com/office/powerpoint/2010/main" val="223846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p:cNvSpPr>
          <p:nvPr>
            <p:ph type="sldNum" sz="quarter" idx="5"/>
          </p:nvPr>
        </p:nvSpPr>
        <p:spPr>
          <a:noFill/>
        </p:spPr>
        <p:txBody>
          <a:bodyPr/>
          <a:lstStyle/>
          <a:p>
            <a:fld id="{A9A4D28B-4D79-4502-9650-221526A9DEF5}" type="slidenum">
              <a:rPr lang="en-US" smtClean="0"/>
              <a:pPr/>
              <a:t>72</a:t>
            </a:fld>
            <a:endParaRPr lang="en-US" smtClean="0"/>
          </a:p>
        </p:txBody>
      </p:sp>
      <p:sp>
        <p:nvSpPr>
          <p:cNvPr id="52227" name="Rectangle 1026"/>
          <p:cNvSpPr>
            <a:spLocks noGrp="1" noRot="1" noChangeAspect="1" noChangeArrowheads="1" noTextEdit="1"/>
          </p:cNvSpPr>
          <p:nvPr>
            <p:ph type="sldImg"/>
          </p:nvPr>
        </p:nvSpPr>
        <p:spPr>
          <a:ln/>
        </p:spPr>
      </p:sp>
      <p:sp>
        <p:nvSpPr>
          <p:cNvPr id="52228" name="Rectangle 1027"/>
          <p:cNvSpPr>
            <a:spLocks noGrp="1"/>
          </p:cNvSpPr>
          <p:nvPr>
            <p:ph type="body" idx="1"/>
          </p:nvPr>
        </p:nvSpPr>
        <p:spPr>
          <a:noFill/>
          <a:ln w="9525"/>
        </p:spPr>
        <p:txBody>
          <a:bodyPr/>
          <a:lstStyle/>
          <a:p>
            <a:pPr eaLnBrk="1" hangingPunct="1"/>
            <a:endParaRPr lang="en-US" smtClean="0">
              <a:latin typeface="Gill Sans"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p:cNvSpPr>
          <p:nvPr>
            <p:ph type="sldNum" sz="quarter" idx="5"/>
          </p:nvPr>
        </p:nvSpPr>
        <p:spPr>
          <a:noFill/>
        </p:spPr>
        <p:txBody>
          <a:bodyPr/>
          <a:lstStyle/>
          <a:p>
            <a:fld id="{A9A4D28B-4D79-4502-9650-221526A9DEF5}" type="slidenum">
              <a:rPr lang="en-US" smtClean="0"/>
              <a:pPr/>
              <a:t>73</a:t>
            </a:fld>
            <a:endParaRPr lang="en-US" smtClean="0"/>
          </a:p>
        </p:txBody>
      </p:sp>
      <p:sp>
        <p:nvSpPr>
          <p:cNvPr id="52227" name="Rectangle 1026"/>
          <p:cNvSpPr>
            <a:spLocks noGrp="1" noRot="1" noChangeAspect="1" noChangeArrowheads="1" noTextEdit="1"/>
          </p:cNvSpPr>
          <p:nvPr>
            <p:ph type="sldImg"/>
          </p:nvPr>
        </p:nvSpPr>
        <p:spPr>
          <a:ln/>
        </p:spPr>
      </p:sp>
      <p:sp>
        <p:nvSpPr>
          <p:cNvPr id="52228" name="Rectangle 1027"/>
          <p:cNvSpPr>
            <a:spLocks noGrp="1"/>
          </p:cNvSpPr>
          <p:nvPr>
            <p:ph type="body" idx="1"/>
          </p:nvPr>
        </p:nvSpPr>
        <p:spPr>
          <a:noFill/>
          <a:ln w="9525"/>
        </p:spPr>
        <p:txBody>
          <a:bodyPr/>
          <a:lstStyle/>
          <a:p>
            <a:pPr eaLnBrk="1" hangingPunct="1"/>
            <a:endParaRPr lang="en-US" smtClean="0">
              <a:latin typeface="Gill Sans"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p:cNvSpPr>
          <p:nvPr>
            <p:ph type="sldNum" sz="quarter" idx="5"/>
          </p:nvPr>
        </p:nvSpPr>
        <p:spPr>
          <a:noFill/>
        </p:spPr>
        <p:txBody>
          <a:bodyPr/>
          <a:lstStyle/>
          <a:p>
            <a:fld id="{A9A4D28B-4D79-4502-9650-221526A9DEF5}" type="slidenum">
              <a:rPr lang="en-US" smtClean="0"/>
              <a:pPr/>
              <a:t>74</a:t>
            </a:fld>
            <a:endParaRPr lang="en-US" smtClean="0"/>
          </a:p>
        </p:txBody>
      </p:sp>
      <p:sp>
        <p:nvSpPr>
          <p:cNvPr id="52227" name="Rectangle 1026"/>
          <p:cNvSpPr>
            <a:spLocks noGrp="1" noRot="1" noChangeAspect="1" noChangeArrowheads="1" noTextEdit="1"/>
          </p:cNvSpPr>
          <p:nvPr>
            <p:ph type="sldImg"/>
          </p:nvPr>
        </p:nvSpPr>
        <p:spPr>
          <a:ln/>
        </p:spPr>
      </p:sp>
      <p:sp>
        <p:nvSpPr>
          <p:cNvPr id="52228" name="Rectangle 1027"/>
          <p:cNvSpPr>
            <a:spLocks noGrp="1"/>
          </p:cNvSpPr>
          <p:nvPr>
            <p:ph type="body" idx="1"/>
          </p:nvPr>
        </p:nvSpPr>
        <p:spPr>
          <a:noFill/>
          <a:ln w="9525"/>
        </p:spPr>
        <p:txBody>
          <a:bodyPr/>
          <a:lstStyle/>
          <a:p>
            <a:pPr eaLnBrk="1" hangingPunct="1"/>
            <a:endParaRPr lang="en-US" smtClean="0">
              <a:latin typeface="Gill Sans"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p:cNvSpPr>
          <p:nvPr>
            <p:ph type="sldNum" sz="quarter" idx="5"/>
          </p:nvPr>
        </p:nvSpPr>
        <p:spPr>
          <a:noFill/>
        </p:spPr>
        <p:txBody>
          <a:bodyPr/>
          <a:lstStyle/>
          <a:p>
            <a:fld id="{A9A4D28B-4D79-4502-9650-221526A9DEF5}" type="slidenum">
              <a:rPr lang="en-US" smtClean="0"/>
              <a:pPr/>
              <a:t>80</a:t>
            </a:fld>
            <a:endParaRPr lang="en-US" smtClean="0"/>
          </a:p>
        </p:txBody>
      </p:sp>
      <p:sp>
        <p:nvSpPr>
          <p:cNvPr id="52227" name="Rectangle 1026"/>
          <p:cNvSpPr>
            <a:spLocks noGrp="1" noRot="1" noChangeAspect="1" noChangeArrowheads="1" noTextEdit="1"/>
          </p:cNvSpPr>
          <p:nvPr>
            <p:ph type="sldImg"/>
          </p:nvPr>
        </p:nvSpPr>
        <p:spPr>
          <a:ln/>
        </p:spPr>
      </p:sp>
      <p:sp>
        <p:nvSpPr>
          <p:cNvPr id="52228" name="Rectangle 1027"/>
          <p:cNvSpPr>
            <a:spLocks noGrp="1"/>
          </p:cNvSpPr>
          <p:nvPr>
            <p:ph type="body" idx="1"/>
          </p:nvPr>
        </p:nvSpPr>
        <p:spPr>
          <a:noFill/>
          <a:ln w="9525"/>
        </p:spPr>
        <p:txBody>
          <a:bodyPr/>
          <a:lstStyle/>
          <a:p>
            <a:pPr eaLnBrk="1" hangingPunct="1"/>
            <a:endParaRPr lang="en-US" smtClean="0">
              <a:latin typeface="Gill Sans" charset="0"/>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p:cNvSpPr>
          <p:nvPr>
            <p:ph type="sldNum" sz="quarter" idx="5"/>
          </p:nvPr>
        </p:nvSpPr>
        <p:spPr>
          <a:noFill/>
        </p:spPr>
        <p:txBody>
          <a:bodyPr/>
          <a:lstStyle/>
          <a:p>
            <a:fld id="{A9A4D28B-4D79-4502-9650-221526A9DEF5}" type="slidenum">
              <a:rPr lang="en-US" smtClean="0"/>
              <a:pPr/>
              <a:t>88</a:t>
            </a:fld>
            <a:endParaRPr lang="en-US" smtClean="0"/>
          </a:p>
        </p:txBody>
      </p:sp>
      <p:sp>
        <p:nvSpPr>
          <p:cNvPr id="52227" name="Rectangle 1026"/>
          <p:cNvSpPr>
            <a:spLocks noGrp="1" noRot="1" noChangeAspect="1" noChangeArrowheads="1" noTextEdit="1"/>
          </p:cNvSpPr>
          <p:nvPr>
            <p:ph type="sldImg"/>
          </p:nvPr>
        </p:nvSpPr>
        <p:spPr>
          <a:ln/>
        </p:spPr>
      </p:sp>
      <p:sp>
        <p:nvSpPr>
          <p:cNvPr id="52228" name="Rectangle 1027"/>
          <p:cNvSpPr>
            <a:spLocks noGrp="1"/>
          </p:cNvSpPr>
          <p:nvPr>
            <p:ph type="body" idx="1"/>
          </p:nvPr>
        </p:nvSpPr>
        <p:spPr>
          <a:noFill/>
          <a:ln w="9525"/>
        </p:spPr>
        <p:txBody>
          <a:bodyPr/>
          <a:lstStyle/>
          <a:p>
            <a:pPr eaLnBrk="1" hangingPunct="1"/>
            <a:endParaRPr lang="en-US" smtClean="0">
              <a:latin typeface="Gill Sans" charset="0"/>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p:cNvSpPr>
          <p:nvPr>
            <p:ph type="sldNum" sz="quarter" idx="5"/>
          </p:nvPr>
        </p:nvSpPr>
        <p:spPr>
          <a:noFill/>
        </p:spPr>
        <p:txBody>
          <a:bodyPr/>
          <a:lstStyle/>
          <a:p>
            <a:fld id="{A9A4D28B-4D79-4502-9650-221526A9DEF5}" type="slidenum">
              <a:rPr lang="en-US" smtClean="0"/>
              <a:pPr/>
              <a:t>94</a:t>
            </a:fld>
            <a:endParaRPr lang="en-US" smtClean="0"/>
          </a:p>
        </p:txBody>
      </p:sp>
      <p:sp>
        <p:nvSpPr>
          <p:cNvPr id="52227" name="Rectangle 1026"/>
          <p:cNvSpPr>
            <a:spLocks noGrp="1" noRot="1" noChangeAspect="1" noChangeArrowheads="1" noTextEdit="1"/>
          </p:cNvSpPr>
          <p:nvPr>
            <p:ph type="sldImg"/>
          </p:nvPr>
        </p:nvSpPr>
        <p:spPr>
          <a:ln/>
        </p:spPr>
      </p:sp>
      <p:sp>
        <p:nvSpPr>
          <p:cNvPr id="52228" name="Rectangle 1027"/>
          <p:cNvSpPr>
            <a:spLocks noGrp="1"/>
          </p:cNvSpPr>
          <p:nvPr>
            <p:ph type="body" idx="1"/>
          </p:nvPr>
        </p:nvSpPr>
        <p:spPr>
          <a:noFill/>
          <a:ln w="9525"/>
        </p:spPr>
        <p:txBody>
          <a:bodyPr/>
          <a:lstStyle/>
          <a:p>
            <a:pPr eaLnBrk="1" hangingPunct="1"/>
            <a:endParaRPr lang="en-US" smtClean="0">
              <a:latin typeface="Gill Sans"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pPr>
              <a:defRPr/>
            </a:pPr>
            <a:fld id="{0F2CCB1B-A173-CA4C-8538-C2EF29644101}" type="slidenum">
              <a:rPr lang="en-US" smtClean="0"/>
              <a:pPr>
                <a:defRPr/>
              </a:pPr>
              <a:t>101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Horizontal JavaOne-Oracle co-branded logo in white on blue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66994" y="6263640"/>
            <a:ext cx="1889615"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51EAA63-D034-42AE-91FA-B13B9518C7BE}" type="slidenum">
              <a:rPr/>
              <a:p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3"/>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Slide Number Placeholder 8"/>
          <p:cNvSpPr>
            <a:spLocks noGrp="1"/>
          </p:cNvSpPr>
          <p:nvPr>
            <p:ph type="sldNum" sz="quarter" idx="12"/>
          </p:nvPr>
        </p:nvSpPr>
        <p:spPr/>
        <p:txBody>
          <a:bodyPr/>
          <a:lstStyle/>
          <a:p>
            <a:fld id="{C51EAA63-D034-42AE-91FA-B13B9518C7BE}" type="slidenum">
              <a:rPr/>
              <a:pPr/>
              <a:t>‹#›</a:t>
            </a:fld>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pic>
        <p:nvPicPr>
          <p:cNvPr id="10" name="Picture 9" descr="Horizontal JavaOne-Oracle co-branded logo in white on blue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66994" y="6263640"/>
            <a:ext cx="1889615"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Content Placeholder 2"/>
          <p:cNvSpPr>
            <a:spLocks noGrp="1"/>
          </p:cNvSpPr>
          <p:nvPr>
            <p:ph idx="1"/>
          </p:nvPr>
        </p:nvSpPr>
        <p:spPr>
          <a:xfrm>
            <a:off x="531151" y="1524000"/>
            <a:ext cx="11126522" cy="4648200"/>
          </a:xfrm>
        </p:spPr>
        <p:txBody>
          <a:bodyPr>
            <a:normAutofit/>
          </a:bodyPr>
          <a:lstStyle>
            <a:lvl1pPr marL="1828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1pPr>
            <a:lvl2pPr marL="6400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2pPr>
            <a:lvl3pPr marL="10972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3pPr>
            <a:lvl4pPr marL="15544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4pPr>
            <a:lvl5pPr marL="20116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426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1" y="1524000"/>
            <a:ext cx="777240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8240"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a:p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Oracle Signature">
    <p:spTree>
      <p:nvGrpSpPr>
        <p:cNvPr id="1" name=""/>
        <p:cNvGrpSpPr/>
        <p:nvPr/>
      </p:nvGrpSpPr>
      <p:grpSpPr>
        <a:xfrm>
          <a:off x="0" y="0"/>
          <a:ext cx="0" cy="0"/>
          <a:chOff x="0" y="0"/>
          <a:chExt cx="0" cy="0"/>
        </a:xfrm>
      </p:grpSpPr>
      <p:pic>
        <p:nvPicPr>
          <p:cNvPr id="6" name="Picture 5" descr="Oracle Signature in red on white background. Light blue frame around perimete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3904" y="2808154"/>
            <a:ext cx="4581144" cy="641359"/>
          </a:xfrm>
          <a:prstGeom prst="rect">
            <a:avLst/>
          </a:prstGeom>
        </p:spPr>
      </p:pic>
      <p:grpSp>
        <p:nvGrpSpPr>
          <p:cNvPr id="12" name="Group 11"/>
          <p:cNvGrpSpPr/>
          <p:nvPr userDrawn="1"/>
        </p:nvGrpSpPr>
        <p:grpSpPr>
          <a:xfrm>
            <a:off x="0" y="0"/>
            <a:ext cx="12189398" cy="6858000"/>
            <a:chOff x="0" y="0"/>
            <a:chExt cx="12189398" cy="6858000"/>
          </a:xfrm>
        </p:grpSpPr>
        <p:sp>
          <p:nvSpPr>
            <p:cNvPr id="13" name="Rectangle 12"/>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Rectangle 15"/>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343664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Java-Oracle Cobrand Logo">
    <p:bg bwMode="auto">
      <p:bgRef idx="1001">
        <a:schemeClr val="bg1"/>
      </p:bgRef>
    </p:bg>
    <p:spTree>
      <p:nvGrpSpPr>
        <p:cNvPr id="1" name=""/>
        <p:cNvGrpSpPr/>
        <p:nvPr/>
      </p:nvGrpSpPr>
      <p:grpSpPr>
        <a:xfrm>
          <a:off x="0" y="0"/>
          <a:ext cx="0" cy="0"/>
          <a:chOff x="0" y="0"/>
          <a:chExt cx="0" cy="0"/>
        </a:xfrm>
      </p:grpSpPr>
      <p:pic>
        <p:nvPicPr>
          <p:cNvPr id="4" name="Picture 3" descr="Horizontal Java-Oracle co-branded logo in white on blue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white">
          <a:xfrm>
            <a:off x="111124" y="63403"/>
            <a:ext cx="11966576" cy="6731196"/>
          </a:xfrm>
          <a:prstGeom prst="rect">
            <a:avLst/>
          </a:prstGeom>
        </p:spPr>
      </p:pic>
      <p:grpSp>
        <p:nvGrpSpPr>
          <p:cNvPr id="10" name="Group 9"/>
          <p:cNvGrpSpPr/>
          <p:nvPr userDrawn="1"/>
        </p:nvGrpSpPr>
        <p:grpSpPr>
          <a:xfrm>
            <a:off x="0" y="0"/>
            <a:ext cx="12189398" cy="6858000"/>
            <a:chOff x="0" y="0"/>
            <a:chExt cx="12189398" cy="6858000"/>
          </a:xfrm>
        </p:grpSpPr>
        <p:sp>
          <p:nvSpPr>
            <p:cNvPr id="12" name="Rectangle 11"/>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9" name="Picture 8" descr="java-oracle-cobrand-logo-ppt-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589212" y="1570252"/>
            <a:ext cx="6781588" cy="2546850"/>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3"/>
            <a:ext cx="12188825" cy="6857999"/>
          </a:xfrm>
          <a:prstGeom prst="rect">
            <a:avLst/>
          </a:prstGeom>
          <a:gradFill flip="none" rotWithShape="1">
            <a:gsLst>
              <a:gs pos="20000">
                <a:srgbClr val="355469"/>
              </a:gs>
              <a:gs pos="90000">
                <a:srgbClr val="41698A"/>
              </a:gs>
            </a:gsLst>
            <a:lin ang="16200000" scaled="0"/>
            <a:tileRect/>
          </a:gradFill>
          <a:ln>
            <a:noFill/>
          </a:ln>
          <a:effectLst>
            <a:outerShdw blurRad="152400" dist="635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7" name="Rectangle 6"/>
          <p:cNvSpPr/>
          <p:nvPr userDrawn="1"/>
        </p:nvSpPr>
        <p:spPr>
          <a:xfrm>
            <a:off x="7922735" y="0"/>
            <a:ext cx="4266091" cy="6858000"/>
          </a:xfrm>
          <a:prstGeom prst="rect">
            <a:avLst/>
          </a:prstGeom>
          <a:gradFill flip="none" rotWithShape="1">
            <a:gsLst>
              <a:gs pos="20000">
                <a:srgbClr val="355469"/>
              </a:gs>
              <a:gs pos="90000">
                <a:srgbClr val="41698A"/>
              </a:gs>
            </a:gsLst>
            <a:lin ang="16200000" scaled="0"/>
            <a:tileRect/>
          </a:gradFill>
          <a:ln>
            <a:noFill/>
          </a:ln>
          <a:effectLst>
            <a:outerShdw blurRad="635000" dir="10800000" algn="tl"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lang="en-US"/>
          </a:p>
        </p:txBody>
      </p:sp>
      <p:sp>
        <p:nvSpPr>
          <p:cNvPr id="17" name="Title 1"/>
          <p:cNvSpPr>
            <a:spLocks noGrp="1"/>
          </p:cNvSpPr>
          <p:nvPr>
            <p:ph type="title" hasCustomPrompt="1"/>
          </p:nvPr>
        </p:nvSpPr>
        <p:spPr bwMode="white">
          <a:xfrm>
            <a:off x="601824" y="2111023"/>
            <a:ext cx="6700187" cy="1640876"/>
          </a:xfrm>
        </p:spPr>
        <p:txBody>
          <a:bodyPr anchor="b" anchorCtr="0"/>
          <a:lstStyle>
            <a:lvl1pPr>
              <a:defRPr sz="3700">
                <a:solidFill>
                  <a:schemeClr val="bg1"/>
                </a:solidFill>
              </a:defRPr>
            </a:lvl1pPr>
          </a:lstStyle>
          <a:p>
            <a:r>
              <a:rPr lang="en-US" dirty="0" smtClean="0"/>
              <a:t>Click to edit title</a:t>
            </a:r>
            <a:endParaRPr lang="en-US" dirty="0"/>
          </a:p>
        </p:txBody>
      </p:sp>
      <p:sp>
        <p:nvSpPr>
          <p:cNvPr id="5" name="Text Placeholder 4"/>
          <p:cNvSpPr>
            <a:spLocks noGrp="1"/>
          </p:cNvSpPr>
          <p:nvPr>
            <p:ph type="body" sz="quarter" idx="13"/>
          </p:nvPr>
        </p:nvSpPr>
        <p:spPr bwMode="white">
          <a:xfrm>
            <a:off x="600976" y="3885703"/>
            <a:ext cx="6701032" cy="1397499"/>
          </a:xfrm>
        </p:spPr>
        <p:txBody>
          <a:bodyPr lIns="0" tIns="0"/>
          <a:lstStyle>
            <a:lvl1pPr marL="0" indent="0">
              <a:spcAft>
                <a:spcPts val="0"/>
              </a:spcAft>
              <a:buNone/>
              <a:defRPr>
                <a:solidFill>
                  <a:schemeClr val="bg1"/>
                </a:solidFill>
              </a:defRPr>
            </a:lvl1pPr>
          </a:lstStyle>
          <a:p>
            <a:pPr lvl="0"/>
            <a:r>
              <a:rPr lang="en-US" smtClean="0"/>
              <a:t>Click to edit Master text styles</a:t>
            </a:r>
          </a:p>
        </p:txBody>
      </p:sp>
      <p:sp>
        <p:nvSpPr>
          <p:cNvPr id="3" name="Picture Placeholder 2"/>
          <p:cNvSpPr>
            <a:spLocks noGrp="1"/>
          </p:cNvSpPr>
          <p:nvPr>
            <p:ph type="pic" sz="quarter" idx="14" hasCustomPrompt="1"/>
          </p:nvPr>
        </p:nvSpPr>
        <p:spPr>
          <a:xfrm>
            <a:off x="7922736" y="0"/>
            <a:ext cx="4266089" cy="6858000"/>
          </a:xfrm>
          <a:effectLst>
            <a:innerShdw blurRad="63500" dist="50800" dir="10800000">
              <a:prstClr val="black">
                <a:alpha val="50000"/>
              </a:prstClr>
            </a:innerShdw>
          </a:effectLst>
        </p:spPr>
        <p:txBody>
          <a:bodyPr anchor="ctr" anchorCtr="1"/>
          <a:lstStyle>
            <a:lvl1pPr marL="80419" indent="0">
              <a:buFontTx/>
              <a:buNone/>
              <a:defRPr baseline="0">
                <a:solidFill>
                  <a:schemeClr val="bg1"/>
                </a:solidFill>
              </a:defRPr>
            </a:lvl1pPr>
          </a:lstStyle>
          <a:p>
            <a:r>
              <a:rPr lang="en-US" dirty="0" smtClean="0"/>
              <a:t>Insert Picture Here</a:t>
            </a:r>
            <a:endParaRPr lang="en-US" dirty="0"/>
          </a:p>
        </p:txBody>
      </p:sp>
      <p:pic>
        <p:nvPicPr>
          <p:cNvPr id="9" name="Picture 8" descr="JavaOne_wht_rgb.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7032" y="2"/>
            <a:ext cx="3108306" cy="1377765"/>
          </a:xfrm>
          <a:prstGeom prst="rect">
            <a:avLst/>
          </a:prstGeom>
        </p:spPr>
      </p:pic>
    </p:spTree>
    <p:extLst>
      <p:ext uri="{BB962C8B-B14F-4D97-AF65-F5344CB8AC3E}">
        <p14:creationId xmlns:p14="http://schemas.microsoft.com/office/powerpoint/2010/main" val="134453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build="p">
        <p:tmplLst>
          <p:tmpl lvl="1">
            <p:tnLst>
              <p:par>
                <p:cTn xmlns:p14="http://schemas.microsoft.com/office/powerpoint/2010/mai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3"/>
          <p:cNvSpPr/>
          <p:nvPr userDrawn="1"/>
        </p:nvSpPr>
        <p:spPr bwMode="gray">
          <a:xfrm>
            <a:off x="0" y="0"/>
            <a:ext cx="12188825" cy="6858000"/>
          </a:xfrm>
          <a:prstGeom prst="rect">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err="1" smtClean="0"/>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marL="0" indent="0">
              <a:buNone/>
              <a:defRPr>
                <a:solidFill>
                  <a:schemeClr val="bg1">
                    <a:lumMod val="85000"/>
                  </a:schemeClr>
                </a:solidFill>
                <a:latin typeface="Consolas"/>
                <a:cs typeface="Consolas"/>
              </a:defRPr>
            </a:lvl1pPr>
          </a:lstStyle>
          <a:p>
            <a:pPr lvl="0"/>
            <a:r>
              <a:rPr lang="en-US" dirty="0" smtClean="0"/>
              <a:t>Click to edit Master text styles</a:t>
            </a:r>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a:p>
        </p:txBody>
      </p:sp>
      <p:grpSp>
        <p:nvGrpSpPr>
          <p:cNvPr id="11" name="Group 10"/>
          <p:cNvGrpSpPr/>
          <p:nvPr userDrawn="1"/>
        </p:nvGrpSpPr>
        <p:grpSpPr>
          <a:xfrm>
            <a:off x="0" y="0"/>
            <a:ext cx="12189398" cy="6858000"/>
            <a:chOff x="0" y="0"/>
            <a:chExt cx="12189398" cy="6858000"/>
          </a:xfrm>
          <a:solidFill>
            <a:schemeClr val="tx1">
              <a:lumMod val="60000"/>
              <a:lumOff val="40000"/>
            </a:schemeClr>
          </a:solidFill>
        </p:grpSpPr>
        <p:sp>
          <p:nvSpPr>
            <p:cNvPr id="12" name="Rectangle 11"/>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438"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pic>
        <p:nvPicPr>
          <p:cNvPr id="16" name="Picture 15"/>
          <p:cNvPicPr>
            <a:picLocks noChangeAspect="1"/>
          </p:cNvPicPr>
          <p:nvPr userDrawn="1"/>
        </p:nvPicPr>
        <p:blipFill>
          <a:blip r:embed="rId2"/>
          <a:stretch>
            <a:fillRect/>
          </a:stretch>
        </p:blipFill>
        <p:spPr>
          <a:xfrm>
            <a:off x="9769037" y="6267409"/>
            <a:ext cx="1892431" cy="590591"/>
          </a:xfrm>
          <a:prstGeom prst="rect">
            <a:avLst/>
          </a:prstGeom>
        </p:spPr>
      </p:pic>
    </p:spTree>
    <p:extLst>
      <p:ext uri="{BB962C8B-B14F-4D97-AF65-F5344CB8AC3E}">
        <p14:creationId xmlns:p14="http://schemas.microsoft.com/office/powerpoint/2010/main" val="206286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51EAA63-D034-42AE-91FA-B13B9518C7BE}" type="slidenum">
              <a:rPr/>
              <a:pPr/>
              <a:t>‹#›</a:t>
            </a:fld>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9" name="Picture Placeholder 15" descr="If presenting remotely, you can insert your photo here"/>
          <p:cNvSpPr>
            <a:spLocks noGrp="1"/>
          </p:cNvSpPr>
          <p:nvPr>
            <p:ph type="pic" sz="quarter" idx="15"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6"/>
          </p:nvPr>
        </p:nvSpPr>
        <p:spPr>
          <a:xfrm>
            <a:off x="6035040" y="1828799"/>
            <a:ext cx="5623560"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9818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bwMode="gray">
            <a:xfrm>
              <a:off x="11995438"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11707315"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a:p>
        </p:txBody>
      </p:sp>
      <p:pic>
        <p:nvPicPr>
          <p:cNvPr id="17" name="Picture 16" descr="Horizontal JavaOne-Oracle co-branded logo in white on blue staging background."/>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9766994" y="6263640"/>
            <a:ext cx="1889615"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95" r:id="rId4"/>
    <p:sldLayoutId id="2147483663" r:id="rId5"/>
    <p:sldLayoutId id="2147483686" r:id="rId6"/>
    <p:sldLayoutId id="2147483651" r:id="rId7"/>
    <p:sldLayoutId id="2147483669" r:id="rId8"/>
    <p:sldLayoutId id="2147483689" r:id="rId9"/>
    <p:sldLayoutId id="2147483683" r:id="rId10"/>
    <p:sldLayoutId id="2147483670" r:id="rId11"/>
    <p:sldLayoutId id="2147483652" r:id="rId12"/>
    <p:sldLayoutId id="2147483671" r:id="rId13"/>
    <p:sldLayoutId id="2147483672" r:id="rId14"/>
    <p:sldLayoutId id="2147483679" r:id="rId15"/>
    <p:sldLayoutId id="2147483685" r:id="rId16"/>
    <p:sldLayoutId id="2147483688" r:id="rId17"/>
    <p:sldLayoutId id="2147483654" r:id="rId18"/>
    <p:sldLayoutId id="2147483666" r:id="rId19"/>
    <p:sldLayoutId id="2147483693" r:id="rId20"/>
    <p:sldLayoutId id="2147483655" r:id="rId21"/>
    <p:sldLayoutId id="2147483656" r:id="rId22"/>
    <p:sldLayoutId id="2147483657" r:id="rId23"/>
    <p:sldLayoutId id="2147483673" r:id="rId24"/>
    <p:sldLayoutId id="2147483674" r:id="rId25"/>
    <p:sldLayoutId id="2147483676" r:id="rId26"/>
    <p:sldLayoutId id="2147483694" r:id="rId27"/>
    <p:sldLayoutId id="2147483661" r:id="rId28"/>
    <p:sldLayoutId id="2147483687" r:id="rId29"/>
    <p:sldLayoutId id="2147483659" r:id="rId30"/>
    <p:sldLayoutId id="2147483696"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2.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10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1.wdp"/><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jpeg"/><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jpeg"/><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jpeg"/><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jpeg"/><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jpeg"/><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jpeg"/><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3.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3.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2.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3.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88.png"/><Relationship Id="rId1" Type="http://schemas.microsoft.com/office/2007/relationships/media" Target="../media/media1.mp4"/><Relationship Id="rId2" Type="http://schemas.openxmlformats.org/officeDocument/2006/relationships/video" Target="../media/media1.mp4"/></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3.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2.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3.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3.jpeg"/></Relationships>
</file>

<file path=ppt/slides/_rels/slide95.xml.rels><?xml version="1.0" encoding="UTF-8" standalone="yes"?>
<Relationships xmlns="http://schemas.openxmlformats.org/package/2006/relationships"><Relationship Id="rId3" Type="http://schemas.openxmlformats.org/officeDocument/2006/relationships/image" Target="../media/image95.jpeg"/><Relationship Id="rId4" Type="http://schemas.microsoft.com/office/2007/relationships/hdphoto" Target="../media/hdphoto3.wdp"/><Relationship Id="rId5" Type="http://schemas.openxmlformats.org/officeDocument/2006/relationships/image" Target="../media/image96.png"/><Relationship Id="rId6" Type="http://schemas.openxmlformats.org/officeDocument/2006/relationships/image" Target="../media/image97.jpeg"/><Relationship Id="rId7" Type="http://schemas.microsoft.com/office/2007/relationships/hdphoto" Target="../media/hdphoto4.wdp"/><Relationship Id="rId8" Type="http://schemas.openxmlformats.org/officeDocument/2006/relationships/image" Target="../media/image98.png"/><Relationship Id="rId1" Type="http://schemas.openxmlformats.org/officeDocument/2006/relationships/slideLayout" Target="../slideLayouts/slideLayout3.xml"/><Relationship Id="rId2" Type="http://schemas.openxmlformats.org/officeDocument/2006/relationships/image" Target="../media/image9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1.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459353"/>
            <a:ext cx="11125199" cy="862052"/>
          </a:xfrm>
        </p:spPr>
        <p:txBody>
          <a:bodyPr/>
          <a:lstStyle/>
          <a:p>
            <a:r>
              <a:rPr lang="en-US" dirty="0" err="1" smtClean="0"/>
              <a:t>ZombieTime</a:t>
            </a:r>
            <a:r>
              <a:rPr lang="en-US" dirty="0" smtClean="0"/>
              <a:t> – JSR 310 for the Undead</a:t>
            </a:r>
            <a:endParaRPr lang="en-US" dirty="0"/>
          </a:p>
        </p:txBody>
      </p:sp>
      <p:pic>
        <p:nvPicPr>
          <p:cNvPr id="16" name="Picture 15" descr="Horizontal JavaOne-Oracle co-branded logo in white on blue staging background."/>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66810" y="6263640"/>
            <a:ext cx="1889615" cy="594360"/>
          </a:xfrm>
          <a:prstGeom prst="rect">
            <a:avLst/>
          </a:prstGeom>
        </p:spPr>
      </p:pic>
      <p:sp>
        <p:nvSpPr>
          <p:cNvPr id="7" name="Text Placeholder 5"/>
          <p:cNvSpPr txBox="1">
            <a:spLocks/>
          </p:cNvSpPr>
          <p:nvPr/>
        </p:nvSpPr>
        <p:spPr>
          <a:xfrm>
            <a:off x="531813" y="1732027"/>
            <a:ext cx="11125199" cy="1055712"/>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r>
              <a:rPr lang="en-US" smtClean="0"/>
              <a:t>Stephen Chin (@steveonjava)</a:t>
            </a:r>
          </a:p>
          <a:p>
            <a:r>
              <a:rPr lang="en-US" smtClean="0"/>
              <a:t>Java Technology Evangelist</a:t>
            </a:r>
          </a:p>
          <a:p>
            <a:r>
              <a:rPr lang="en-US" smtClean="0"/>
              <a:t>JavaOne Conference Chair</a:t>
            </a:r>
            <a:endParaRPr lang="en-US" dirty="0"/>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repeat this failure…</a:t>
            </a:r>
            <a:endParaRPr lang="en-US" dirty="0"/>
          </a:p>
        </p:txBody>
      </p:sp>
      <p:sp>
        <p:nvSpPr>
          <p:cNvPr id="3" name="Content Placeholder 2"/>
          <p:cNvSpPr>
            <a:spLocks noGrp="1"/>
          </p:cNvSpPr>
          <p:nvPr>
            <p:ph idx="1"/>
          </p:nvPr>
        </p:nvSpPr>
        <p:spPr/>
        <p:txBody>
          <a:bodyPr/>
          <a:lstStyle/>
          <a:p>
            <a:r>
              <a:rPr lang="en-US" dirty="0" smtClean="0"/>
              <a:t>// hit the humans while they are celebrating!</a:t>
            </a:r>
          </a:p>
          <a:p>
            <a:r>
              <a:rPr lang="en-US" dirty="0" smtClean="0"/>
              <a:t>Date </a:t>
            </a:r>
            <a:r>
              <a:rPr lang="en-US" dirty="0" err="1" smtClean="0"/>
              <a:t>attackDate</a:t>
            </a:r>
            <a:r>
              <a:rPr lang="en-US" dirty="0" smtClean="0"/>
              <a:t> = new Date(2013, 12, 25);</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10</a:t>
            </a:fld>
            <a:endParaRPr lang="en-US"/>
          </a:p>
        </p:txBody>
      </p:sp>
      <p:grpSp>
        <p:nvGrpSpPr>
          <p:cNvPr id="7" name="Group 6"/>
          <p:cNvGrpSpPr/>
          <p:nvPr/>
        </p:nvGrpSpPr>
        <p:grpSpPr>
          <a:xfrm>
            <a:off x="7960140" y="411437"/>
            <a:ext cx="3568753" cy="5634873"/>
            <a:chOff x="7960140" y="411437"/>
            <a:chExt cx="3568753" cy="5634873"/>
          </a:xfrm>
        </p:grpSpPr>
        <p:pic>
          <p:nvPicPr>
            <p:cNvPr id="5" name="Picture 4" descr="6948427148_ed1376f78c_o.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60140" y="411437"/>
              <a:ext cx="3568753" cy="4758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7960414" y="5455990"/>
              <a:ext cx="3345164" cy="590320"/>
            </a:xfrm>
            <a:prstGeom prst="rect">
              <a:avLst/>
            </a:prstGeom>
            <a:noFill/>
          </p:spPr>
          <p:txBody>
            <a:bodyPr wrap="none" lIns="0" tIns="0" rIns="0" bIns="0" rtlCol="0">
              <a:noAutofit/>
            </a:bodyPr>
            <a:lstStyle/>
            <a:p>
              <a:pPr>
                <a:lnSpc>
                  <a:spcPct val="90000"/>
                </a:lnSpc>
              </a:pPr>
              <a:r>
                <a:rPr lang="en-US" sz="4400" dirty="0" smtClean="0">
                  <a:latin typeface="Swiss 721 Condensed"/>
                  <a:cs typeface="Swiss 721 Condensed"/>
                </a:rPr>
                <a:t>In the year 3913</a:t>
              </a:r>
            </a:p>
          </p:txBody>
        </p:sp>
      </p:grpSp>
      <p:cxnSp>
        <p:nvCxnSpPr>
          <p:cNvPr id="10" name="Straight Connector 9"/>
          <p:cNvCxnSpPr/>
          <p:nvPr/>
        </p:nvCxnSpPr>
        <p:spPr>
          <a:xfrm flipV="1">
            <a:off x="10160708" y="5455990"/>
            <a:ext cx="1287977" cy="572432"/>
          </a:xfrm>
          <a:prstGeom prst="line">
            <a:avLst/>
          </a:prstGeom>
          <a:ln w="76200" cmpd="sng">
            <a:solidFill>
              <a:srgbClr val="FF0000"/>
            </a:solidFill>
          </a:ln>
        </p:spPr>
        <p:style>
          <a:lnRef idx="3">
            <a:schemeClr val="accent6"/>
          </a:lnRef>
          <a:fillRef idx="0">
            <a:schemeClr val="accent6"/>
          </a:fillRef>
          <a:effectRef idx="2">
            <a:schemeClr val="accent6"/>
          </a:effectRef>
          <a:fontRef idx="minor">
            <a:schemeClr val="tx1"/>
          </a:fontRef>
        </p:style>
      </p:cxnSp>
      <p:sp>
        <p:nvSpPr>
          <p:cNvPr id="12" name="TextBox 11"/>
          <p:cNvSpPr txBox="1"/>
          <p:nvPr/>
        </p:nvSpPr>
        <p:spPr>
          <a:xfrm rot="21092020">
            <a:off x="10250151" y="5116109"/>
            <a:ext cx="1538417" cy="914400"/>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lnSpc>
                <a:spcPct val="90000"/>
              </a:lnSpc>
            </a:pPr>
            <a:r>
              <a:rPr lang="en-US" sz="5400" b="1" dirty="0">
                <a:latin typeface="Swiss 721 Condensed"/>
                <a:cs typeface="Swiss 721 Condensed"/>
              </a:rPr>
              <a:t>3</a:t>
            </a:r>
            <a:r>
              <a:rPr lang="en-US" sz="5400" b="1" dirty="0" smtClean="0">
                <a:latin typeface="Swiss 721 Condensed"/>
                <a:cs typeface="Swiss 721 Condensed"/>
              </a:rPr>
              <a:t>914</a:t>
            </a:r>
          </a:p>
        </p:txBody>
      </p:sp>
      <p:sp>
        <p:nvSpPr>
          <p:cNvPr id="13" name="Rectangle 12"/>
          <p:cNvSpPr/>
          <p:nvPr/>
        </p:nvSpPr>
        <p:spPr>
          <a:xfrm>
            <a:off x="210552" y="6435004"/>
            <a:ext cx="5292058" cy="369332"/>
          </a:xfrm>
          <a:prstGeom prst="rect">
            <a:avLst/>
          </a:prstGeom>
        </p:spPr>
        <p:txBody>
          <a:bodyPr wrap="none">
            <a:spAutoFit/>
          </a:bodyPr>
          <a:lstStyle/>
          <a:p>
            <a:r>
              <a:rPr lang="en-US" dirty="0"/>
              <a:t>https://</a:t>
            </a:r>
            <a:r>
              <a:rPr lang="en-US" dirty="0" err="1"/>
              <a:t>www.flickr.com</a:t>
            </a:r>
            <a:r>
              <a:rPr lang="en-US" dirty="0"/>
              <a:t>/photos/</a:t>
            </a:r>
            <a:r>
              <a:rPr lang="en-US" dirty="0" err="1"/>
              <a:t>frogdna</a:t>
            </a:r>
            <a:r>
              <a:rPr lang="en-US" dirty="0"/>
              <a:t>/6948427148/</a:t>
            </a:r>
          </a:p>
        </p:txBody>
      </p:sp>
      <p:sp>
        <p:nvSpPr>
          <p:cNvPr id="16" name="Line Callout 1 15"/>
          <p:cNvSpPr/>
          <p:nvPr/>
        </p:nvSpPr>
        <p:spPr bwMode="gray">
          <a:xfrm>
            <a:off x="3380940" y="2897935"/>
            <a:ext cx="1359531" cy="500877"/>
          </a:xfrm>
          <a:prstGeom prst="borderCallout1">
            <a:avLst>
              <a:gd name="adj1" fmla="val 6250"/>
              <a:gd name="adj2" fmla="val 108772"/>
              <a:gd name="adj3" fmla="val -87500"/>
              <a:gd name="adj4" fmla="val 134035"/>
            </a:avLst>
          </a:prstGeom>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dirty="0" smtClean="0"/>
              <a:t>+1900</a:t>
            </a:r>
          </a:p>
        </p:txBody>
      </p:sp>
      <p:sp>
        <p:nvSpPr>
          <p:cNvPr id="17" name="Line Callout 1 16"/>
          <p:cNvSpPr/>
          <p:nvPr/>
        </p:nvSpPr>
        <p:spPr bwMode="gray">
          <a:xfrm>
            <a:off x="5456015" y="3336551"/>
            <a:ext cx="1609971" cy="1153460"/>
          </a:xfrm>
          <a:prstGeom prst="borderCallout1">
            <a:avLst>
              <a:gd name="adj1" fmla="val -16917"/>
              <a:gd name="adj2" fmla="val 48041"/>
              <a:gd name="adj3" fmla="val -76122"/>
              <a:gd name="adj4" fmla="val 35555"/>
            </a:avLst>
          </a:prstGeom>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dirty="0" smtClean="0"/>
              <a:t>0-based</a:t>
            </a:r>
          </a:p>
          <a:p>
            <a:pPr algn="ctr">
              <a:lnSpc>
                <a:spcPct val="90000"/>
              </a:lnSpc>
            </a:pPr>
            <a:r>
              <a:rPr lang="en-US" sz="2400" dirty="0"/>
              <a:t>(</a:t>
            </a:r>
            <a:r>
              <a:rPr lang="en-US" sz="2400" dirty="0" smtClean="0"/>
              <a:t>No Range Checking!)</a:t>
            </a:r>
          </a:p>
        </p:txBody>
      </p:sp>
    </p:spTree>
    <p:extLst>
      <p:ext uri="{BB962C8B-B14F-4D97-AF65-F5344CB8AC3E}">
        <p14:creationId xmlns:p14="http://schemas.microsoft.com/office/powerpoint/2010/main" val="132532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par>
                          <p:cTn id="21" fill="hold">
                            <p:stCondLst>
                              <p:cond delay="1000"/>
                            </p:stCondLst>
                            <p:childTnLst>
                              <p:par>
                                <p:cTn id="22" presetID="3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 calcmode="lin" valueType="num">
                                      <p:cBhvr>
                                        <p:cTn id="26" dur="500" fill="hold"/>
                                        <p:tgtEl>
                                          <p:spTgt spid="12"/>
                                        </p:tgtEl>
                                        <p:attrNameLst>
                                          <p:attrName>style.rotation</p:attrName>
                                        </p:attrNameLst>
                                      </p:cBhvr>
                                      <p:tavLst>
                                        <p:tav tm="0">
                                          <p:val>
                                            <p:fltVal val="90"/>
                                          </p:val>
                                        </p:tav>
                                        <p:tav tm="100000">
                                          <p:val>
                                            <p:fltVal val="0"/>
                                          </p:val>
                                        </p:tav>
                                      </p:tavLst>
                                    </p:anim>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75464"/>
            <a:ext cx="11125200" cy="649311"/>
          </a:xfrm>
        </p:spPr>
        <p:txBody>
          <a:bodyPr/>
          <a:lstStyle/>
          <a:p>
            <a:r>
              <a:rPr lang="en-US" dirty="0" smtClean="0"/>
              <a:t>And the most important thing!</a:t>
            </a:r>
            <a:endParaRPr lang="en-US" dirty="0"/>
          </a:p>
        </p:txBody>
      </p:sp>
      <p:sp>
        <p:nvSpPr>
          <p:cNvPr id="3" name="Content Placeholder 2"/>
          <p:cNvSpPr>
            <a:spLocks noGrp="1"/>
          </p:cNvSpPr>
          <p:nvPr>
            <p:ph idx="1"/>
          </p:nvPr>
        </p:nvSpPr>
        <p:spPr>
          <a:xfrm>
            <a:off x="531151" y="831191"/>
            <a:ext cx="11126522" cy="488449"/>
          </a:xfrm>
        </p:spPr>
        <p:txBody>
          <a:bodyPr/>
          <a:lstStyle/>
          <a:p>
            <a:r>
              <a:rPr lang="en-US" dirty="0" smtClean="0"/>
              <a:t>Stick with what you are good at…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100</a:t>
            </a:fld>
            <a:endParaRPr lang="en-US"/>
          </a:p>
        </p:txBody>
      </p:sp>
      <p:pic>
        <p:nvPicPr>
          <p:cNvPr id="6" name="Picture 5" descr="8432187690_43f077d8c9_k.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74027" y="1451604"/>
            <a:ext cx="11070506" cy="4717710"/>
          </a:xfrm>
          <a:prstGeom prst="rect">
            <a:avLst/>
          </a:prstGeom>
        </p:spPr>
      </p:pic>
      <p:sp>
        <p:nvSpPr>
          <p:cNvPr id="13" name="Line Callout 2 (Accent Bar) 12"/>
          <p:cNvSpPr/>
          <p:nvPr/>
        </p:nvSpPr>
        <p:spPr bwMode="gray">
          <a:xfrm>
            <a:off x="2259633" y="3134142"/>
            <a:ext cx="1698849" cy="494865"/>
          </a:xfrm>
          <a:prstGeom prst="accentCallout2">
            <a:avLst>
              <a:gd name="adj1" fmla="val 15417"/>
              <a:gd name="adj2" fmla="val 107201"/>
              <a:gd name="adj3" fmla="val 15417"/>
              <a:gd name="adj4" fmla="val 121197"/>
              <a:gd name="adj5" fmla="val 229167"/>
              <a:gd name="adj6" fmla="val 187314"/>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t>Hacking</a:t>
            </a:r>
          </a:p>
        </p:txBody>
      </p:sp>
      <p:sp>
        <p:nvSpPr>
          <p:cNvPr id="14" name="Line Callout 2 (Accent Bar) 13"/>
          <p:cNvSpPr/>
          <p:nvPr/>
        </p:nvSpPr>
        <p:spPr bwMode="gray">
          <a:xfrm>
            <a:off x="8976515" y="3599956"/>
            <a:ext cx="1698849" cy="494865"/>
          </a:xfrm>
          <a:prstGeom prst="accentCallout2">
            <a:avLst>
              <a:gd name="adj1" fmla="val 15417"/>
              <a:gd name="adj2" fmla="val 107201"/>
              <a:gd name="adj3" fmla="val 15417"/>
              <a:gd name="adj4" fmla="val 121197"/>
              <a:gd name="adj5" fmla="val -157500"/>
              <a:gd name="adj6" fmla="val 152362"/>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t>Video</a:t>
            </a:r>
          </a:p>
        </p:txBody>
      </p:sp>
      <p:sp>
        <p:nvSpPr>
          <p:cNvPr id="15" name="Line Callout 2 (Accent Bar) 14"/>
          <p:cNvSpPr/>
          <p:nvPr/>
        </p:nvSpPr>
        <p:spPr bwMode="gray">
          <a:xfrm>
            <a:off x="7722996" y="1686480"/>
            <a:ext cx="1698849" cy="494865"/>
          </a:xfrm>
          <a:prstGeom prst="accentCallout2">
            <a:avLst>
              <a:gd name="adj1" fmla="val 18750"/>
              <a:gd name="adj2" fmla="val -5420"/>
              <a:gd name="adj3" fmla="val 18750"/>
              <a:gd name="adj4" fmla="val -25405"/>
              <a:gd name="adj5" fmla="val 365833"/>
              <a:gd name="adj6" fmla="val -80647"/>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t>Beer</a:t>
            </a:r>
          </a:p>
        </p:txBody>
      </p:sp>
    </p:spTree>
    <p:extLst>
      <p:ext uri="{BB962C8B-B14F-4D97-AF65-F5344CB8AC3E}">
        <p14:creationId xmlns:p14="http://schemas.microsoft.com/office/powerpoint/2010/main" val="254866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2000"/>
                            </p:stCondLst>
                            <p:childTnLst>
                              <p:par>
                                <p:cTn id="13" presetID="22" presetClass="entr" presetSubtype="2" fill="hold" grpId="0"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4"/>
          <p:cNvSpPr txBox="1">
            <a:spLocks noChangeArrowheads="1"/>
          </p:cNvSpPr>
          <p:nvPr/>
        </p:nvSpPr>
        <p:spPr bwMode="auto">
          <a:xfrm>
            <a:off x="598980" y="1804736"/>
            <a:ext cx="4876910" cy="1585027"/>
          </a:xfrm>
          <a:prstGeom prst="rect">
            <a:avLst/>
          </a:prstGeom>
          <a:noFill/>
          <a:ln w="9525">
            <a:noFill/>
            <a:miter lim="800000"/>
            <a:headEnd/>
            <a:tailEnd/>
          </a:ln>
        </p:spPr>
        <p:txBody>
          <a:bodyPr wrap="none" lIns="121899" tIns="60949" rIns="121899" bIns="60949">
            <a:prstTxWarp prst="textNoShape">
              <a:avLst/>
            </a:prstTxWarp>
            <a:spAutoFit/>
          </a:bodyPr>
          <a:lstStyle/>
          <a:p>
            <a:r>
              <a:rPr lang="en-US" sz="3700" dirty="0">
                <a:solidFill>
                  <a:schemeClr val="bg1"/>
                </a:solidFill>
              </a:rPr>
              <a:t>Stephen Chin</a:t>
            </a:r>
          </a:p>
          <a:p>
            <a:r>
              <a:rPr lang="en-US" sz="2900" dirty="0">
                <a:solidFill>
                  <a:schemeClr val="bg1"/>
                </a:solidFill>
              </a:rPr>
              <a:t>tweet: @</a:t>
            </a:r>
            <a:r>
              <a:rPr lang="en-US" sz="2900" dirty="0" err="1">
                <a:solidFill>
                  <a:schemeClr val="bg1"/>
                </a:solidFill>
              </a:rPr>
              <a:t>steveonjava</a:t>
            </a:r>
            <a:endParaRPr lang="en-US" sz="2900" dirty="0">
              <a:solidFill>
                <a:schemeClr val="bg1"/>
              </a:solidFill>
            </a:endParaRPr>
          </a:p>
          <a:p>
            <a:r>
              <a:rPr lang="en-US" sz="2900" dirty="0">
                <a:solidFill>
                  <a:schemeClr val="bg1"/>
                </a:solidFill>
              </a:rPr>
              <a:t>blog: http://</a:t>
            </a:r>
            <a:r>
              <a:rPr lang="en-US" sz="2900" dirty="0" err="1">
                <a:solidFill>
                  <a:schemeClr val="bg1"/>
                </a:solidFill>
              </a:rPr>
              <a:t>steveonjava.com</a:t>
            </a:r>
            <a:endParaRPr lang="en-US" sz="2900" dirty="0">
              <a:solidFill>
                <a:schemeClr val="bg1"/>
              </a:solidFill>
            </a:endParaRPr>
          </a:p>
        </p:txBody>
      </p:sp>
      <p:sp>
        <p:nvSpPr>
          <p:cNvPr id="13" name="TextBox 12"/>
          <p:cNvSpPr txBox="1"/>
          <p:nvPr/>
        </p:nvSpPr>
        <p:spPr>
          <a:xfrm>
            <a:off x="8171108" y="5902550"/>
            <a:ext cx="3751439" cy="538587"/>
          </a:xfrm>
          <a:prstGeom prst="rect">
            <a:avLst/>
          </a:prstGeom>
          <a:noFill/>
        </p:spPr>
        <p:txBody>
          <a:bodyPr wrap="none" lIns="121899" tIns="60949" rIns="121899" bIns="60949" rtlCol="0">
            <a:spAutoFit/>
          </a:bodyPr>
          <a:lstStyle/>
          <a:p>
            <a:pPr algn="ctr"/>
            <a:r>
              <a:rPr lang="en-US" sz="2700" u="sng" dirty="0" err="1">
                <a:solidFill>
                  <a:schemeClr val="bg1"/>
                </a:solidFill>
                <a:latin typeface="Copperplate Gothic Bold"/>
                <a:cs typeface="Copperplate Gothic Bold"/>
              </a:rPr>
              <a:t>nighthacking.com</a:t>
            </a:r>
            <a:endParaRPr lang="en-US" sz="2700" u="sng" dirty="0">
              <a:solidFill>
                <a:schemeClr val="bg1"/>
              </a:solidFill>
              <a:latin typeface="Copperplate Gothic Bold"/>
              <a:cs typeface="Copperplate Gothic Bold"/>
            </a:endParaRPr>
          </a:p>
        </p:txBody>
      </p:sp>
      <p:sp>
        <p:nvSpPr>
          <p:cNvPr id="14" name="TextBox 13"/>
          <p:cNvSpPr txBox="1"/>
          <p:nvPr/>
        </p:nvSpPr>
        <p:spPr>
          <a:xfrm>
            <a:off x="8442872" y="4794316"/>
            <a:ext cx="3207927" cy="1107973"/>
          </a:xfrm>
          <a:prstGeom prst="rect">
            <a:avLst/>
          </a:prstGeom>
          <a:noFill/>
        </p:spPr>
        <p:txBody>
          <a:bodyPr wrap="none" lIns="121899" tIns="60949" rIns="121899" bIns="60949" rtlCol="0">
            <a:spAutoFit/>
          </a:bodyPr>
          <a:lstStyle/>
          <a:p>
            <a:pPr algn="ctr"/>
            <a:r>
              <a:rPr lang="en-US" sz="3200" dirty="0">
                <a:solidFill>
                  <a:schemeClr val="bg2">
                    <a:lumMod val="60000"/>
                    <a:lumOff val="40000"/>
                  </a:schemeClr>
                </a:solidFill>
                <a:latin typeface="Copperplate Gothic Bold"/>
                <a:cs typeface="Copperplate Gothic Bold"/>
              </a:rPr>
              <a:t>Real Geeks</a:t>
            </a:r>
          </a:p>
          <a:p>
            <a:pPr algn="ctr"/>
            <a:r>
              <a:rPr lang="en-US" sz="3200" dirty="0">
                <a:solidFill>
                  <a:schemeClr val="bg2">
                    <a:lumMod val="60000"/>
                    <a:lumOff val="40000"/>
                  </a:schemeClr>
                </a:solidFill>
                <a:latin typeface="Copperplate Gothic Bold"/>
                <a:cs typeface="Copperplate Gothic Bold"/>
              </a:rPr>
              <a:t>Live Hacking</a:t>
            </a:r>
          </a:p>
        </p:txBody>
      </p:sp>
      <p:sp>
        <p:nvSpPr>
          <p:cNvPr id="4" name="Rectangle 3"/>
          <p:cNvSpPr/>
          <p:nvPr/>
        </p:nvSpPr>
        <p:spPr>
          <a:xfrm>
            <a:off x="8676363" y="298311"/>
            <a:ext cx="2740927" cy="400087"/>
          </a:xfrm>
          <a:prstGeom prst="rect">
            <a:avLst/>
          </a:prstGeom>
        </p:spPr>
        <p:txBody>
          <a:bodyPr wrap="none" lIns="121899" tIns="60949" rIns="121899" bIns="60949">
            <a:spAutoFit/>
          </a:bodyPr>
          <a:lstStyle/>
          <a:p>
            <a:pPr algn="ctr"/>
            <a:r>
              <a:rPr lang="en-US" dirty="0" err="1" smtClean="0">
                <a:solidFill>
                  <a:schemeClr val="bg1"/>
                </a:solidFill>
                <a:latin typeface="Copperplate Gothic Bold"/>
                <a:cs typeface="Copperplate Gothic Bold"/>
              </a:rPr>
              <a:t>NightHacking</a:t>
            </a:r>
            <a:r>
              <a:rPr lang="en-US" dirty="0" smtClean="0">
                <a:solidFill>
                  <a:schemeClr val="bg1"/>
                </a:solidFill>
                <a:latin typeface="Copperplate Gothic Bold"/>
                <a:cs typeface="Copperplate Gothic Bold"/>
              </a:rPr>
              <a:t> </a:t>
            </a:r>
            <a:r>
              <a:rPr lang="en-US" dirty="0">
                <a:solidFill>
                  <a:schemeClr val="bg1"/>
                </a:solidFill>
                <a:latin typeface="Copperplate Gothic Bold"/>
                <a:cs typeface="Copperplate Gothic Bold"/>
              </a:rPr>
              <a:t>Tour</a:t>
            </a:r>
            <a:endParaRPr lang="en-US" dirty="0">
              <a:solidFill>
                <a:schemeClr val="bg1"/>
              </a:solidFill>
            </a:endParaRPr>
          </a:p>
        </p:txBody>
      </p:sp>
      <p:pic>
        <p:nvPicPr>
          <p:cNvPr id="3" name="Picture 2" descr="NightHackingBadg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8659" y="1042053"/>
            <a:ext cx="3529031" cy="3529951"/>
          </a:xfrm>
          <a:prstGeom prst="rect">
            <a:avLst/>
          </a:prstGeom>
        </p:spPr>
      </p:pic>
    </p:spTree>
    <p:extLst>
      <p:ext uri="{BB962C8B-B14F-4D97-AF65-F5344CB8AC3E}">
        <p14:creationId xmlns:p14="http://schemas.microsoft.com/office/powerpoint/2010/main" val="265914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pPr/>
              <a:t>102</a:t>
            </a:fld>
            <a:endParaRPr lang="en-US"/>
          </a:p>
        </p:txBody>
      </p:sp>
    </p:spTree>
    <p:extLst>
      <p:ext uri="{BB962C8B-B14F-4D97-AF65-F5344CB8AC3E}">
        <p14:creationId xmlns:p14="http://schemas.microsoft.com/office/powerpoint/2010/main" val="291894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8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516181007_d6641e2e5a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11</a:t>
            </a:fld>
            <a:endParaRPr lang="en-US"/>
          </a:p>
        </p:txBody>
      </p:sp>
      <p:sp>
        <p:nvSpPr>
          <p:cNvPr id="6" name="Rounded Rectangular Callout 5"/>
          <p:cNvSpPr/>
          <p:nvPr/>
        </p:nvSpPr>
        <p:spPr bwMode="gray">
          <a:xfrm>
            <a:off x="5026688" y="3058932"/>
            <a:ext cx="3363052" cy="1341636"/>
          </a:xfrm>
          <a:prstGeom prst="wedgeRoundRectCallout">
            <a:avLst>
              <a:gd name="adj1" fmla="val 43251"/>
              <a:gd name="adj2" fmla="val 82097"/>
              <a:gd name="adj3" fmla="val 16667"/>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t>Why are we still using escalators 2000 years in the future?</a:t>
            </a:r>
          </a:p>
        </p:txBody>
      </p:sp>
      <p:sp>
        <p:nvSpPr>
          <p:cNvPr id="7" name="Rounded Rectangular Callout 6"/>
          <p:cNvSpPr/>
          <p:nvPr/>
        </p:nvSpPr>
        <p:spPr bwMode="gray">
          <a:xfrm>
            <a:off x="9087394" y="1341637"/>
            <a:ext cx="2334806" cy="993158"/>
          </a:xfrm>
          <a:prstGeom prst="wedgeRoundRectCallout">
            <a:avLst>
              <a:gd name="adj1" fmla="val 7613"/>
              <a:gd name="adj2" fmla="val 87430"/>
              <a:gd name="adj3" fmla="val 16667"/>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t>I think we are surrounded…</a:t>
            </a:r>
          </a:p>
        </p:txBody>
      </p:sp>
      <p:sp>
        <p:nvSpPr>
          <p:cNvPr id="8" name="Rounded Rectangular Callout 7"/>
          <p:cNvSpPr/>
          <p:nvPr/>
        </p:nvSpPr>
        <p:spPr bwMode="gray">
          <a:xfrm>
            <a:off x="2227472" y="1305859"/>
            <a:ext cx="2995990" cy="1055421"/>
          </a:xfrm>
          <a:prstGeom prst="wedgeRoundRectCallout">
            <a:avLst>
              <a:gd name="adj1" fmla="val 72103"/>
              <a:gd name="adj2" fmla="val 5789"/>
              <a:gd name="adj3" fmla="val 16667"/>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smtClean="0"/>
              <a:t>I hope you took your Zombie shot, junior.</a:t>
            </a:r>
          </a:p>
        </p:txBody>
      </p:sp>
      <p:sp>
        <p:nvSpPr>
          <p:cNvPr id="9" name="TextBox 8"/>
          <p:cNvSpPr txBox="1"/>
          <p:nvPr/>
        </p:nvSpPr>
        <p:spPr>
          <a:xfrm>
            <a:off x="308902" y="257415"/>
            <a:ext cx="10281132" cy="914400"/>
          </a:xfrm>
          <a:prstGeom prst="rect">
            <a:avLst/>
          </a:prstGeom>
          <a:noFill/>
        </p:spPr>
        <p:txBody>
          <a:bodyPr wrap="none" lIns="0" tIns="0" rIns="0" bIns="0" rtlCol="0">
            <a:noAutofit/>
          </a:bodyPr>
          <a:lstStyle/>
          <a:p>
            <a:pPr>
              <a:lnSpc>
                <a:spcPct val="90000"/>
              </a:lnSpc>
            </a:pPr>
            <a:r>
              <a:rPr lang="en-US" sz="4000" dirty="0" smtClean="0">
                <a:solidFill>
                  <a:schemeClr val="bg1"/>
                </a:solidFill>
              </a:rPr>
              <a:t>January 25</a:t>
            </a:r>
            <a:r>
              <a:rPr lang="en-US" sz="4000" baseline="30000" dirty="0" smtClean="0">
                <a:solidFill>
                  <a:schemeClr val="bg1"/>
                </a:solidFill>
              </a:rPr>
              <a:t>th</a:t>
            </a:r>
            <a:r>
              <a:rPr lang="en-US" sz="4000" dirty="0" smtClean="0">
                <a:solidFill>
                  <a:schemeClr val="bg1"/>
                </a:solidFill>
              </a:rPr>
              <a:t>, 3914 : Failed Zombie Trooper Invasion</a:t>
            </a:r>
          </a:p>
        </p:txBody>
      </p:sp>
      <p:sp>
        <p:nvSpPr>
          <p:cNvPr id="10" name="Rectangle 9"/>
          <p:cNvSpPr/>
          <p:nvPr/>
        </p:nvSpPr>
        <p:spPr>
          <a:xfrm>
            <a:off x="0" y="6488668"/>
            <a:ext cx="5650255" cy="369332"/>
          </a:xfrm>
          <a:prstGeom prst="rect">
            <a:avLst/>
          </a:prstGeom>
        </p:spPr>
        <p:txBody>
          <a:bodyPr wrap="none">
            <a:spAutoFit/>
          </a:bodyPr>
          <a:lstStyle/>
          <a:p>
            <a:r>
              <a:rPr lang="en-US" dirty="0">
                <a:solidFill>
                  <a:schemeClr val="bg1">
                    <a:lumMod val="75000"/>
                  </a:schemeClr>
                </a:solidFill>
              </a:rPr>
              <a:t>https://</a:t>
            </a:r>
            <a:r>
              <a:rPr lang="en-US" dirty="0" err="1">
                <a:solidFill>
                  <a:schemeClr val="bg1">
                    <a:lumMod val="75000"/>
                  </a:schemeClr>
                </a:solidFill>
              </a:rPr>
              <a:t>www.flickr.com</a:t>
            </a:r>
            <a:r>
              <a:rPr lang="en-US" dirty="0">
                <a:solidFill>
                  <a:schemeClr val="bg1">
                    <a:lumMod val="75000"/>
                  </a:schemeClr>
                </a:solidFill>
              </a:rPr>
              <a:t>/photos/</a:t>
            </a:r>
            <a:r>
              <a:rPr lang="en-US" dirty="0" err="1">
                <a:solidFill>
                  <a:schemeClr val="bg1">
                    <a:lumMod val="75000"/>
                  </a:schemeClr>
                </a:solidFill>
              </a:rPr>
              <a:t>starwarsblog</a:t>
            </a:r>
            <a:r>
              <a:rPr lang="en-US" dirty="0">
                <a:solidFill>
                  <a:schemeClr val="bg1">
                    <a:lumMod val="75000"/>
                  </a:schemeClr>
                </a:solidFill>
              </a:rPr>
              <a:t>/516181007/</a:t>
            </a:r>
          </a:p>
        </p:txBody>
      </p:sp>
    </p:spTree>
    <p:extLst>
      <p:ext uri="{BB962C8B-B14F-4D97-AF65-F5344CB8AC3E}">
        <p14:creationId xmlns:p14="http://schemas.microsoft.com/office/powerpoint/2010/main" val="197335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3500"/>
                            </p:stCondLst>
                            <p:childTnLst>
                              <p:par>
                                <p:cTn id="9" presetID="3" presetClass="entr" presetSubtype="10" fill="hold" grpId="0" nodeType="afterEffect">
                                  <p:stCondLst>
                                    <p:cond delay="300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7000"/>
                            </p:stCondLst>
                            <p:childTnLst>
                              <p:par>
                                <p:cTn id="13" presetID="3" presetClass="entr" presetSubtype="10" fill="hold" grpId="0" nodeType="afterEffect">
                                  <p:stCondLst>
                                    <p:cond delay="300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93547"/>
            <a:ext cx="11125200" cy="602784"/>
          </a:xfrm>
        </p:spPr>
        <p:txBody>
          <a:bodyPr/>
          <a:lstStyle/>
          <a:p>
            <a:r>
              <a:rPr lang="en-US" dirty="0" err="1" smtClean="0"/>
              <a:t>ZombieTime</a:t>
            </a:r>
            <a:r>
              <a:rPr lang="en-US" dirty="0" smtClean="0"/>
              <a:t> – Undead Trainer for JSR 310</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12</a:t>
            </a:fld>
            <a:endParaRPr lang="en-US"/>
          </a:p>
        </p:txBody>
      </p:sp>
      <p:pic>
        <p:nvPicPr>
          <p:cNvPr id="9" name="Picture 8"/>
          <p:cNvPicPr>
            <a:picLocks noChangeAspect="1"/>
          </p:cNvPicPr>
          <p:nvPr/>
        </p:nvPicPr>
        <p:blipFill>
          <a:blip r:embed="rId2"/>
          <a:stretch>
            <a:fillRect/>
          </a:stretch>
        </p:blipFill>
        <p:spPr>
          <a:xfrm>
            <a:off x="4636296" y="1464991"/>
            <a:ext cx="2438095" cy="4571428"/>
          </a:xfrm>
          <a:prstGeom prst="rect">
            <a:avLst/>
          </a:prstGeom>
        </p:spPr>
      </p:pic>
      <p:pic>
        <p:nvPicPr>
          <p:cNvPr id="10" name="Picture 9"/>
          <p:cNvPicPr>
            <a:picLocks noChangeAspect="1"/>
          </p:cNvPicPr>
          <p:nvPr/>
        </p:nvPicPr>
        <p:blipFill>
          <a:blip r:embed="rId3"/>
          <a:stretch>
            <a:fillRect/>
          </a:stretch>
        </p:blipFill>
        <p:spPr>
          <a:xfrm>
            <a:off x="4585502" y="1360527"/>
            <a:ext cx="2539682" cy="4673016"/>
          </a:xfrm>
          <a:prstGeom prst="rect">
            <a:avLst/>
          </a:prstGeom>
        </p:spPr>
      </p:pic>
      <p:pic>
        <p:nvPicPr>
          <p:cNvPr id="11" name="Picture 10"/>
          <p:cNvPicPr>
            <a:picLocks noChangeAspect="1"/>
          </p:cNvPicPr>
          <p:nvPr/>
        </p:nvPicPr>
        <p:blipFill>
          <a:blip r:embed="rId4"/>
          <a:stretch>
            <a:fillRect/>
          </a:stretch>
        </p:blipFill>
        <p:spPr>
          <a:xfrm>
            <a:off x="4636296" y="1464991"/>
            <a:ext cx="2438095" cy="4571428"/>
          </a:xfrm>
          <a:prstGeom prst="rect">
            <a:avLst/>
          </a:prstGeom>
        </p:spPr>
      </p:pic>
      <p:pic>
        <p:nvPicPr>
          <p:cNvPr id="12" name="Picture 11"/>
          <p:cNvPicPr>
            <a:picLocks noChangeAspect="1"/>
          </p:cNvPicPr>
          <p:nvPr/>
        </p:nvPicPr>
        <p:blipFill>
          <a:blip r:embed="rId3"/>
          <a:stretch>
            <a:fillRect/>
          </a:stretch>
        </p:blipFill>
        <p:spPr>
          <a:xfrm>
            <a:off x="4585502" y="1351931"/>
            <a:ext cx="2539682" cy="4673016"/>
          </a:xfrm>
          <a:prstGeom prst="rect">
            <a:avLst/>
          </a:prstGeom>
        </p:spPr>
      </p:pic>
      <p:pic>
        <p:nvPicPr>
          <p:cNvPr id="13" name="Picture 12"/>
          <p:cNvPicPr>
            <a:picLocks noChangeAspect="1"/>
          </p:cNvPicPr>
          <p:nvPr/>
        </p:nvPicPr>
        <p:blipFill>
          <a:blip r:embed="rId2"/>
          <a:stretch>
            <a:fillRect/>
          </a:stretch>
        </p:blipFill>
        <p:spPr>
          <a:xfrm>
            <a:off x="4636296" y="1545837"/>
            <a:ext cx="2438095" cy="4571428"/>
          </a:xfrm>
          <a:prstGeom prst="rect">
            <a:avLst/>
          </a:prstGeom>
        </p:spPr>
      </p:pic>
      <p:pic>
        <p:nvPicPr>
          <p:cNvPr id="18" name="Picture 17"/>
          <p:cNvPicPr>
            <a:picLocks noChangeAspect="1"/>
          </p:cNvPicPr>
          <p:nvPr/>
        </p:nvPicPr>
        <p:blipFill>
          <a:blip r:embed="rId3"/>
          <a:stretch>
            <a:fillRect/>
          </a:stretch>
        </p:blipFill>
        <p:spPr>
          <a:xfrm>
            <a:off x="4585502" y="1351930"/>
            <a:ext cx="2539682" cy="4673016"/>
          </a:xfrm>
          <a:prstGeom prst="rect">
            <a:avLst/>
          </a:prstGeom>
        </p:spPr>
      </p:pic>
      <p:pic>
        <p:nvPicPr>
          <p:cNvPr id="19" name="Picture 18"/>
          <p:cNvPicPr>
            <a:picLocks noChangeAspect="1"/>
          </p:cNvPicPr>
          <p:nvPr/>
        </p:nvPicPr>
        <p:blipFill>
          <a:blip r:embed="rId4"/>
          <a:stretch>
            <a:fillRect/>
          </a:stretch>
        </p:blipFill>
        <p:spPr>
          <a:xfrm>
            <a:off x="4636296" y="1456394"/>
            <a:ext cx="2438095" cy="4571428"/>
          </a:xfrm>
          <a:prstGeom prst="rect">
            <a:avLst/>
          </a:prstGeom>
        </p:spPr>
      </p:pic>
      <p:pic>
        <p:nvPicPr>
          <p:cNvPr id="20" name="Picture 19"/>
          <p:cNvPicPr>
            <a:picLocks noChangeAspect="1"/>
          </p:cNvPicPr>
          <p:nvPr/>
        </p:nvPicPr>
        <p:blipFill>
          <a:blip r:embed="rId3"/>
          <a:stretch>
            <a:fillRect/>
          </a:stretch>
        </p:blipFill>
        <p:spPr>
          <a:xfrm>
            <a:off x="4585502" y="1343334"/>
            <a:ext cx="2539682" cy="4673016"/>
          </a:xfrm>
          <a:prstGeom prst="rect">
            <a:avLst/>
          </a:prstGeom>
        </p:spPr>
      </p:pic>
      <p:pic>
        <p:nvPicPr>
          <p:cNvPr id="21" name="Picture 20"/>
          <p:cNvPicPr>
            <a:picLocks noChangeAspect="1"/>
          </p:cNvPicPr>
          <p:nvPr/>
        </p:nvPicPr>
        <p:blipFill>
          <a:blip r:embed="rId2"/>
          <a:stretch>
            <a:fillRect/>
          </a:stretch>
        </p:blipFill>
        <p:spPr>
          <a:xfrm>
            <a:off x="4636296" y="1447797"/>
            <a:ext cx="2438095" cy="4571428"/>
          </a:xfrm>
          <a:prstGeom prst="rect">
            <a:avLst/>
          </a:prstGeom>
        </p:spPr>
      </p:pic>
    </p:spTree>
    <p:extLst>
      <p:ext uri="{BB962C8B-B14F-4D97-AF65-F5344CB8AC3E}">
        <p14:creationId xmlns:p14="http://schemas.microsoft.com/office/powerpoint/2010/main" val="402934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300"/>
                            </p:stCondLst>
                            <p:childTnLst>
                              <p:par>
                                <p:cTn id="8" presetID="1" presetClass="exit" presetSubtype="0" fill="hold" nodeType="afterEffect">
                                  <p:stCondLst>
                                    <p:cond delay="0"/>
                                  </p:stCondLst>
                                  <p:childTnLst>
                                    <p:set>
                                      <p:cBhvr>
                                        <p:cTn id="9" dur="1" fill="hold">
                                          <p:stCondLst>
                                            <p:cond delay="0"/>
                                          </p:stCondLst>
                                        </p:cTn>
                                        <p:tgtEl>
                                          <p:spTgt spid="9"/>
                                        </p:tgtEl>
                                        <p:attrNameLst>
                                          <p:attrName>style.visibility</p:attrName>
                                        </p:attrNameLst>
                                      </p:cBhvr>
                                      <p:to>
                                        <p:strVal val="hidden"/>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600"/>
                            </p:stCondLst>
                            <p:childTnLst>
                              <p:par>
                                <p:cTn id="14" presetID="1" presetClass="exit" presetSubtype="0" fill="hold" nodeType="afterEffect">
                                  <p:stCondLst>
                                    <p:cond delay="0"/>
                                  </p:stCondLst>
                                  <p:childTnLst>
                                    <p:set>
                                      <p:cBhvr>
                                        <p:cTn id="15" dur="1" fill="hold">
                                          <p:stCondLst>
                                            <p:cond delay="0"/>
                                          </p:stCondLst>
                                        </p:cTn>
                                        <p:tgtEl>
                                          <p:spTgt spid="10"/>
                                        </p:tgtEl>
                                        <p:attrNameLst>
                                          <p:attrName>style.visibility</p:attrName>
                                        </p:attrNameLst>
                                      </p:cBhvr>
                                      <p:to>
                                        <p:strVal val="hidden"/>
                                      </p:to>
                                    </p:set>
                                  </p:childTnLst>
                                </p:cTn>
                              </p:par>
                            </p:childTnLst>
                          </p:cTn>
                        </p:par>
                        <p:par>
                          <p:cTn id="16" fill="hold">
                            <p:stCondLst>
                              <p:cond delay="600"/>
                            </p:stCondLst>
                            <p:childTnLst>
                              <p:par>
                                <p:cTn id="17" presetID="1" presetClass="entr" presetSubtype="0" fill="hold" nodeType="afterEffect">
                                  <p:stCondLst>
                                    <p:cond delay="3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900"/>
                            </p:stCondLst>
                            <p:childTnLst>
                              <p:par>
                                <p:cTn id="20" presetID="1" presetClass="exit" presetSubtype="0" fill="hold" nodeType="after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par>
                          <p:cTn id="22" fill="hold">
                            <p:stCondLst>
                              <p:cond delay="900"/>
                            </p:stCondLst>
                            <p:childTnLst>
                              <p:par>
                                <p:cTn id="23" presetID="1" presetClass="entr" presetSubtype="0" fill="hold" nodeType="afterEffect">
                                  <p:stCondLst>
                                    <p:cond delay="3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1200"/>
                            </p:stCondLst>
                            <p:childTnLst>
                              <p:par>
                                <p:cTn id="26" presetID="1" presetClass="exit" presetSubtype="0" fill="hold" nodeType="afterEffect">
                                  <p:stCondLst>
                                    <p:cond delay="0"/>
                                  </p:stCondLst>
                                  <p:childTnLst>
                                    <p:set>
                                      <p:cBhvr>
                                        <p:cTn id="27" dur="1" fill="hold">
                                          <p:stCondLst>
                                            <p:cond delay="0"/>
                                          </p:stCondLst>
                                        </p:cTn>
                                        <p:tgtEl>
                                          <p:spTgt spid="12"/>
                                        </p:tgtEl>
                                        <p:attrNameLst>
                                          <p:attrName>style.visibility</p:attrName>
                                        </p:attrNameLst>
                                      </p:cBhvr>
                                      <p:to>
                                        <p:strVal val="hidden"/>
                                      </p:to>
                                    </p:set>
                                  </p:childTnLst>
                                </p:cTn>
                              </p:par>
                            </p:childTnLst>
                          </p:cTn>
                        </p:par>
                        <p:par>
                          <p:cTn id="28" fill="hold">
                            <p:stCondLst>
                              <p:cond delay="1200"/>
                            </p:stCondLst>
                            <p:childTnLst>
                              <p:par>
                                <p:cTn id="29" presetID="1" presetClass="entr" presetSubtype="0" fill="hold" nodeType="afterEffect">
                                  <p:stCondLst>
                                    <p:cond delay="300"/>
                                  </p:stCondLst>
                                  <p:childTnLst>
                                    <p:set>
                                      <p:cBhvr>
                                        <p:cTn id="30" dur="1" fill="hold">
                                          <p:stCondLst>
                                            <p:cond delay="0"/>
                                          </p:stCondLst>
                                        </p:cTn>
                                        <p:tgtEl>
                                          <p:spTgt spid="18"/>
                                        </p:tgtEl>
                                        <p:attrNameLst>
                                          <p:attrName>style.visibility</p:attrName>
                                        </p:attrNameLst>
                                      </p:cBhvr>
                                      <p:to>
                                        <p:strVal val="visible"/>
                                      </p:to>
                                    </p:set>
                                  </p:childTnLst>
                                </p:cTn>
                              </p:par>
                            </p:childTnLst>
                          </p:cTn>
                        </p:par>
                        <p:par>
                          <p:cTn id="31" fill="hold">
                            <p:stCondLst>
                              <p:cond delay="1500"/>
                            </p:stCondLst>
                            <p:childTnLst>
                              <p:par>
                                <p:cTn id="32" presetID="1" presetClass="exit" presetSubtype="0" fill="hold" nodeType="afterEffect">
                                  <p:stCondLst>
                                    <p:cond delay="0"/>
                                  </p:stCondLst>
                                  <p:childTnLst>
                                    <p:set>
                                      <p:cBhvr>
                                        <p:cTn id="33" dur="1" fill="hold">
                                          <p:stCondLst>
                                            <p:cond delay="0"/>
                                          </p:stCondLst>
                                        </p:cTn>
                                        <p:tgtEl>
                                          <p:spTgt spid="13"/>
                                        </p:tgtEl>
                                        <p:attrNameLst>
                                          <p:attrName>style.visibility</p:attrName>
                                        </p:attrNameLst>
                                      </p:cBhvr>
                                      <p:to>
                                        <p:strVal val="hidden"/>
                                      </p:to>
                                    </p:set>
                                  </p:childTnLst>
                                </p:cTn>
                              </p:par>
                            </p:childTnLst>
                          </p:cTn>
                        </p:par>
                        <p:par>
                          <p:cTn id="34" fill="hold">
                            <p:stCondLst>
                              <p:cond delay="1500"/>
                            </p:stCondLst>
                            <p:childTnLst>
                              <p:par>
                                <p:cTn id="35" presetID="1" presetClass="entr" presetSubtype="0" fill="hold" nodeType="afterEffect">
                                  <p:stCondLst>
                                    <p:cond delay="300"/>
                                  </p:stCondLst>
                                  <p:childTnLst>
                                    <p:set>
                                      <p:cBhvr>
                                        <p:cTn id="36" dur="1" fill="hold">
                                          <p:stCondLst>
                                            <p:cond delay="0"/>
                                          </p:stCondLst>
                                        </p:cTn>
                                        <p:tgtEl>
                                          <p:spTgt spid="19"/>
                                        </p:tgtEl>
                                        <p:attrNameLst>
                                          <p:attrName>style.visibility</p:attrName>
                                        </p:attrNameLst>
                                      </p:cBhvr>
                                      <p:to>
                                        <p:strVal val="visible"/>
                                      </p:to>
                                    </p:set>
                                  </p:childTnLst>
                                </p:cTn>
                              </p:par>
                            </p:childTnLst>
                          </p:cTn>
                        </p:par>
                        <p:par>
                          <p:cTn id="37" fill="hold">
                            <p:stCondLst>
                              <p:cond delay="1800"/>
                            </p:stCondLst>
                            <p:childTnLst>
                              <p:par>
                                <p:cTn id="38" presetID="1" presetClass="exit" presetSubtype="0" fill="hold" nodeType="afterEffect">
                                  <p:stCondLst>
                                    <p:cond delay="0"/>
                                  </p:stCondLst>
                                  <p:childTnLst>
                                    <p:set>
                                      <p:cBhvr>
                                        <p:cTn id="39" dur="1" fill="hold">
                                          <p:stCondLst>
                                            <p:cond delay="0"/>
                                          </p:stCondLst>
                                        </p:cTn>
                                        <p:tgtEl>
                                          <p:spTgt spid="18"/>
                                        </p:tgtEl>
                                        <p:attrNameLst>
                                          <p:attrName>style.visibility</p:attrName>
                                        </p:attrNameLst>
                                      </p:cBhvr>
                                      <p:to>
                                        <p:strVal val="hidden"/>
                                      </p:to>
                                    </p:set>
                                  </p:childTnLst>
                                </p:cTn>
                              </p:par>
                            </p:childTnLst>
                          </p:cTn>
                        </p:par>
                        <p:par>
                          <p:cTn id="40" fill="hold">
                            <p:stCondLst>
                              <p:cond delay="1800"/>
                            </p:stCondLst>
                            <p:childTnLst>
                              <p:par>
                                <p:cTn id="41" presetID="1" presetClass="entr" presetSubtype="0" fill="hold" nodeType="afterEffect">
                                  <p:stCondLst>
                                    <p:cond delay="300"/>
                                  </p:stCondLst>
                                  <p:childTnLst>
                                    <p:set>
                                      <p:cBhvr>
                                        <p:cTn id="42" dur="1" fill="hold">
                                          <p:stCondLst>
                                            <p:cond delay="0"/>
                                          </p:stCondLst>
                                        </p:cTn>
                                        <p:tgtEl>
                                          <p:spTgt spid="20"/>
                                        </p:tgtEl>
                                        <p:attrNameLst>
                                          <p:attrName>style.visibility</p:attrName>
                                        </p:attrNameLst>
                                      </p:cBhvr>
                                      <p:to>
                                        <p:strVal val="visible"/>
                                      </p:to>
                                    </p:set>
                                  </p:childTnLst>
                                </p:cTn>
                              </p:par>
                            </p:childTnLst>
                          </p:cTn>
                        </p:par>
                        <p:par>
                          <p:cTn id="43" fill="hold">
                            <p:stCondLst>
                              <p:cond delay="2100"/>
                            </p:stCondLst>
                            <p:childTnLst>
                              <p:par>
                                <p:cTn id="44" presetID="1" presetClass="exit" presetSubtype="0" fill="hold" nodeType="afterEffect">
                                  <p:stCondLst>
                                    <p:cond delay="0"/>
                                  </p:stCondLst>
                                  <p:childTnLst>
                                    <p:set>
                                      <p:cBhvr>
                                        <p:cTn id="45" dur="1" fill="hold">
                                          <p:stCondLst>
                                            <p:cond delay="0"/>
                                          </p:stCondLst>
                                        </p:cTn>
                                        <p:tgtEl>
                                          <p:spTgt spid="19"/>
                                        </p:tgtEl>
                                        <p:attrNameLst>
                                          <p:attrName>style.visibility</p:attrName>
                                        </p:attrNameLst>
                                      </p:cBhvr>
                                      <p:to>
                                        <p:strVal val="hidden"/>
                                      </p:to>
                                    </p:set>
                                  </p:childTnLst>
                                </p:cTn>
                              </p:par>
                            </p:childTnLst>
                          </p:cTn>
                        </p:par>
                        <p:par>
                          <p:cTn id="46" fill="hold">
                            <p:stCondLst>
                              <p:cond delay="2100"/>
                            </p:stCondLst>
                            <p:childTnLst>
                              <p:par>
                                <p:cTn id="47" presetID="1" presetClass="entr" presetSubtype="0" fill="hold" nodeType="afterEffect">
                                  <p:stCondLst>
                                    <p:cond delay="300"/>
                                  </p:stCondLst>
                                  <p:childTnLst>
                                    <p:set>
                                      <p:cBhvr>
                                        <p:cTn id="48" dur="1" fill="hold">
                                          <p:stCondLst>
                                            <p:cond delay="0"/>
                                          </p:stCondLst>
                                        </p:cTn>
                                        <p:tgtEl>
                                          <p:spTgt spid="21"/>
                                        </p:tgtEl>
                                        <p:attrNameLst>
                                          <p:attrName>style.visibility</p:attrName>
                                        </p:attrNameLst>
                                      </p:cBhvr>
                                      <p:to>
                                        <p:strVal val="visible"/>
                                      </p:to>
                                    </p:set>
                                  </p:childTnLst>
                                </p:cTn>
                              </p:par>
                            </p:childTnLst>
                          </p:cTn>
                        </p:par>
                        <p:par>
                          <p:cTn id="49" fill="hold">
                            <p:stCondLst>
                              <p:cond delay="2400"/>
                            </p:stCondLst>
                            <p:childTnLst>
                              <p:par>
                                <p:cTn id="50" presetID="1" presetClass="exit" presetSubtype="0" fill="hold" nodeType="afterEffect">
                                  <p:stCondLst>
                                    <p:cond delay="0"/>
                                  </p:stCondLst>
                                  <p:childTnLst>
                                    <p:set>
                                      <p:cBhvr>
                                        <p:cTn id="51"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a:t>
            </a:r>
            <a:endParaRPr lang="en-US" dirty="0"/>
          </a:p>
        </p:txBody>
      </p:sp>
      <p:sp>
        <p:nvSpPr>
          <p:cNvPr id="3" name="Content Placeholder 2"/>
          <p:cNvSpPr>
            <a:spLocks noGrp="1"/>
          </p:cNvSpPr>
          <p:nvPr>
            <p:ph idx="1"/>
          </p:nvPr>
        </p:nvSpPr>
        <p:spPr/>
        <p:txBody>
          <a:bodyPr/>
          <a:lstStyle/>
          <a:p>
            <a:r>
              <a:rPr lang="en-US" dirty="0" err="1" smtClean="0"/>
              <a:t>LocalDate</a:t>
            </a:r>
            <a:r>
              <a:rPr lang="en-US" dirty="0" smtClean="0"/>
              <a:t>, </a:t>
            </a:r>
            <a:r>
              <a:rPr lang="en-US" dirty="0" err="1" smtClean="0"/>
              <a:t>LocalTime</a:t>
            </a:r>
            <a:r>
              <a:rPr lang="en-US" dirty="0" smtClean="0"/>
              <a:t>, </a:t>
            </a:r>
            <a:r>
              <a:rPr lang="en-US" dirty="0" err="1" smtClean="0"/>
              <a:t>LocalDateTime</a:t>
            </a:r>
            <a:endParaRPr lang="en-US" dirty="0"/>
          </a:p>
          <a:p>
            <a:pPr lvl="1"/>
            <a:r>
              <a:rPr lang="en-US" dirty="0" smtClean="0"/>
              <a:t>Represents a calendar date, time, or both</a:t>
            </a:r>
          </a:p>
          <a:p>
            <a:r>
              <a:rPr lang="en-US" dirty="0" smtClean="0"/>
              <a:t>Instant</a:t>
            </a:r>
          </a:p>
          <a:p>
            <a:pPr lvl="1"/>
            <a:r>
              <a:rPr lang="en-US" dirty="0" smtClean="0"/>
              <a:t>Amount of time since the epoch – ideal for timestamps and calculations</a:t>
            </a:r>
            <a:endParaRPr lang="en-US" dirty="0"/>
          </a:p>
          <a:p>
            <a:r>
              <a:rPr lang="en-US" dirty="0"/>
              <a:t>Period</a:t>
            </a:r>
          </a:p>
          <a:p>
            <a:pPr lvl="1"/>
            <a:r>
              <a:rPr lang="en-US" dirty="0"/>
              <a:t>A span </a:t>
            </a:r>
            <a:r>
              <a:rPr lang="en-US" dirty="0" smtClean="0"/>
              <a:t>of time between two dates (goes well with </a:t>
            </a:r>
            <a:r>
              <a:rPr lang="en-US" dirty="0" err="1" smtClean="0"/>
              <a:t>LocalDateTime</a:t>
            </a:r>
            <a:r>
              <a:rPr lang="en-US" dirty="0" smtClean="0"/>
              <a:t>)</a:t>
            </a:r>
            <a:endParaRPr lang="en-US" dirty="0"/>
          </a:p>
          <a:p>
            <a:r>
              <a:rPr lang="en-US" dirty="0" smtClean="0"/>
              <a:t>Duration</a:t>
            </a:r>
          </a:p>
          <a:p>
            <a:pPr lvl="1"/>
            <a:r>
              <a:rPr lang="en-US" dirty="0" smtClean="0"/>
              <a:t>A precise span of time (goes well with Instants)</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13</a:t>
            </a:fld>
            <a:endParaRPr lang="en-US"/>
          </a:p>
        </p:txBody>
      </p:sp>
    </p:spTree>
    <p:extLst>
      <p:ext uri="{BB962C8B-B14F-4D97-AF65-F5344CB8AC3E}">
        <p14:creationId xmlns:p14="http://schemas.microsoft.com/office/powerpoint/2010/main" val="206090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99069"/>
            <a:ext cx="11125200" cy="559578"/>
          </a:xfrm>
        </p:spPr>
        <p:txBody>
          <a:bodyPr/>
          <a:lstStyle/>
          <a:p>
            <a:r>
              <a:rPr lang="en-US" dirty="0" smtClean="0"/>
              <a:t>Creating Dates and Times</a:t>
            </a:r>
            <a:endParaRPr lang="en-US" dirty="0"/>
          </a:p>
        </p:txBody>
      </p:sp>
      <p:sp>
        <p:nvSpPr>
          <p:cNvPr id="3" name="Content Placeholder 2"/>
          <p:cNvSpPr>
            <a:spLocks noGrp="1"/>
          </p:cNvSpPr>
          <p:nvPr>
            <p:ph idx="1"/>
          </p:nvPr>
        </p:nvSpPr>
        <p:spPr>
          <a:xfrm>
            <a:off x="531151" y="951570"/>
            <a:ext cx="11126522" cy="5470397"/>
          </a:xfrm>
        </p:spPr>
        <p:txBody>
          <a:bodyPr/>
          <a:lstStyle/>
          <a:p>
            <a:r>
              <a:rPr lang="en-US" dirty="0" smtClean="0"/>
              <a:t>Now</a:t>
            </a:r>
          </a:p>
          <a:p>
            <a:pPr lvl="1"/>
            <a:r>
              <a:rPr lang="en-US" dirty="0" err="1" smtClean="0"/>
              <a:t>LocalDate.now</a:t>
            </a:r>
            <a:r>
              <a:rPr lang="en-US" dirty="0" smtClean="0"/>
              <a:t>()</a:t>
            </a:r>
          </a:p>
          <a:p>
            <a:r>
              <a:rPr lang="en-US" dirty="0" smtClean="0"/>
              <a:t>Static</a:t>
            </a:r>
          </a:p>
          <a:p>
            <a:pPr lvl="1"/>
            <a:r>
              <a:rPr lang="en-US" dirty="0" err="1" smtClean="0"/>
              <a:t>LocalDate.of</a:t>
            </a:r>
            <a:r>
              <a:rPr lang="en-US" dirty="0" smtClean="0"/>
              <a:t>(2013, </a:t>
            </a:r>
            <a:r>
              <a:rPr lang="en-US" dirty="0" err="1" smtClean="0"/>
              <a:t>Month.DECEMBER</a:t>
            </a:r>
            <a:r>
              <a:rPr lang="en-US" dirty="0" smtClean="0"/>
              <a:t>, 25)  // Use the </a:t>
            </a:r>
            <a:r>
              <a:rPr lang="en-US" dirty="0" err="1" smtClean="0"/>
              <a:t>enums</a:t>
            </a:r>
            <a:r>
              <a:rPr lang="en-US" dirty="0" smtClean="0"/>
              <a:t>!</a:t>
            </a:r>
          </a:p>
          <a:p>
            <a:pPr lvl="1"/>
            <a:r>
              <a:rPr lang="en-US" dirty="0" err="1" smtClean="0"/>
              <a:t>LocalTime.of</a:t>
            </a:r>
            <a:r>
              <a:rPr lang="en-US" dirty="0" smtClean="0"/>
              <a:t>(11, 30, 5, 999_999_999)  // Time to go to work…</a:t>
            </a:r>
          </a:p>
          <a:p>
            <a:pPr lvl="1"/>
            <a:r>
              <a:rPr lang="en-US" dirty="0" err="1" smtClean="0"/>
              <a:t>LocalDateTime.of</a:t>
            </a:r>
            <a:r>
              <a:rPr lang="en-US" dirty="0" smtClean="0"/>
              <a:t>(</a:t>
            </a:r>
            <a:r>
              <a:rPr lang="en-US" dirty="0"/>
              <a:t>2013, </a:t>
            </a:r>
            <a:r>
              <a:rPr lang="en-US" dirty="0" err="1"/>
              <a:t>Month.DECEMBER</a:t>
            </a:r>
            <a:r>
              <a:rPr lang="en-US" dirty="0"/>
              <a:t>, </a:t>
            </a:r>
            <a:r>
              <a:rPr lang="en-US" dirty="0" smtClean="0"/>
              <a:t>25, </a:t>
            </a:r>
            <a:r>
              <a:rPr lang="en-US" dirty="0"/>
              <a:t>11, 30, 5, 999_999_999</a:t>
            </a:r>
            <a:r>
              <a:rPr lang="en-US" dirty="0" smtClean="0"/>
              <a:t>)  // Even on Christmas</a:t>
            </a:r>
          </a:p>
          <a:p>
            <a:r>
              <a:rPr lang="en-US" dirty="0" smtClean="0"/>
              <a:t>Parsing</a:t>
            </a:r>
          </a:p>
          <a:p>
            <a:pPr lvl="1"/>
            <a:r>
              <a:rPr lang="en-US" dirty="0" err="1" smtClean="0"/>
              <a:t>LocalDate.parse</a:t>
            </a:r>
            <a:r>
              <a:rPr lang="en-US" dirty="0" smtClean="0"/>
              <a:t>()</a:t>
            </a:r>
          </a:p>
          <a:p>
            <a:r>
              <a:rPr lang="en-US" dirty="0" smtClean="0"/>
              <a:t>Conversion</a:t>
            </a:r>
          </a:p>
          <a:p>
            <a:pPr lvl="1"/>
            <a:r>
              <a:rPr lang="en-US" dirty="0" smtClean="0"/>
              <a:t>new Date().</a:t>
            </a:r>
            <a:r>
              <a:rPr lang="en-US" dirty="0" err="1" smtClean="0"/>
              <a:t>toInstant</a:t>
            </a:r>
            <a:r>
              <a:rPr lang="en-US" dirty="0" smtClean="0"/>
              <a:t>()</a:t>
            </a:r>
          </a:p>
          <a:p>
            <a:pPr lvl="1"/>
            <a:r>
              <a:rPr lang="en-US" dirty="0" err="1" smtClean="0"/>
              <a:t>Calendar.getInstance</a:t>
            </a:r>
            <a:r>
              <a:rPr lang="en-US" dirty="0" smtClean="0"/>
              <a:t>().</a:t>
            </a:r>
            <a:r>
              <a:rPr lang="en-US" dirty="0" err="1" smtClean="0"/>
              <a:t>toInstant</a:t>
            </a:r>
            <a:r>
              <a:rPr lang="en-US" dirty="0" smtClean="0"/>
              <a:t>()</a:t>
            </a:r>
          </a:p>
          <a:p>
            <a:pPr lvl="1"/>
            <a:endParaRPr lang="en-US" dirty="0" smtClean="0"/>
          </a:p>
        </p:txBody>
      </p:sp>
      <p:sp>
        <p:nvSpPr>
          <p:cNvPr id="4" name="Slide Number Placeholder 3"/>
          <p:cNvSpPr>
            <a:spLocks noGrp="1"/>
          </p:cNvSpPr>
          <p:nvPr>
            <p:ph type="sldNum" sz="quarter" idx="12"/>
          </p:nvPr>
        </p:nvSpPr>
        <p:spPr/>
        <p:txBody>
          <a:bodyPr/>
          <a:lstStyle/>
          <a:p>
            <a:fld id="{C51EAA63-D034-42AE-91FA-B13B9518C7BE}" type="slidenum">
              <a:rPr lang="en-US" smtClean="0"/>
              <a:pPr/>
              <a:t>14</a:t>
            </a:fld>
            <a:endParaRPr lang="en-US"/>
          </a:p>
        </p:txBody>
      </p:sp>
    </p:spTree>
    <p:extLst>
      <p:ext uri="{BB962C8B-B14F-4D97-AF65-F5344CB8AC3E}">
        <p14:creationId xmlns:p14="http://schemas.microsoft.com/office/powerpoint/2010/main" val="248981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PixelatedClock</a:t>
            </a:r>
            <a:endParaRPr lang="en-US" dirty="0"/>
          </a:p>
        </p:txBody>
      </p:sp>
      <p:sp>
        <p:nvSpPr>
          <p:cNvPr id="3" name="Content Placeholder 2"/>
          <p:cNvSpPr>
            <a:spLocks noGrp="1"/>
          </p:cNvSpPr>
          <p:nvPr>
            <p:ph idx="1"/>
          </p:nvPr>
        </p:nvSpPr>
        <p:spPr/>
        <p:txBody>
          <a:bodyPr/>
          <a:lstStyle/>
          <a:p>
            <a:pPr marL="0" indent="0">
              <a:buNone/>
            </a:pPr>
            <a:r>
              <a:rPr lang="en-US" dirty="0" smtClean="0"/>
              <a:t>Timeline </a:t>
            </a:r>
            <a:r>
              <a:rPr lang="en-US" dirty="0" err="1"/>
              <a:t>clockTimeline</a:t>
            </a:r>
            <a:r>
              <a:rPr lang="en-US" dirty="0"/>
              <a:t> = new Timeline</a:t>
            </a:r>
            <a:r>
              <a:rPr lang="en-US" dirty="0" smtClean="0"/>
              <a:t>(</a:t>
            </a:r>
          </a:p>
          <a:p>
            <a:pPr marL="0" indent="0">
              <a:buNone/>
            </a:pPr>
            <a:r>
              <a:rPr lang="en-US" dirty="0"/>
              <a:t> </a:t>
            </a:r>
            <a:r>
              <a:rPr lang="en-US" dirty="0" smtClean="0"/>
              <a:t> new </a:t>
            </a:r>
            <a:r>
              <a:rPr lang="en-US" dirty="0" err="1"/>
              <a:t>KeyFrame</a:t>
            </a:r>
            <a:r>
              <a:rPr lang="en-US" dirty="0"/>
              <a:t>(</a:t>
            </a:r>
            <a:r>
              <a:rPr lang="en-US" dirty="0" err="1"/>
              <a:t>Duration.millis</a:t>
            </a:r>
            <a:r>
              <a:rPr lang="en-US" dirty="0"/>
              <a:t>(1)</a:t>
            </a:r>
            <a:r>
              <a:rPr lang="en-US" dirty="0" smtClean="0"/>
              <a:t>,</a:t>
            </a:r>
          </a:p>
          <a:p>
            <a:pPr marL="0" indent="0">
              <a:buNone/>
            </a:pPr>
            <a:r>
              <a:rPr lang="en-US" dirty="0"/>
              <a:t> </a:t>
            </a:r>
            <a:r>
              <a:rPr lang="en-US" dirty="0" smtClean="0"/>
              <a:t> </a:t>
            </a:r>
            <a:r>
              <a:rPr lang="en-US" dirty="0" err="1" smtClean="0"/>
              <a:t>actionEvent</a:t>
            </a:r>
            <a:r>
              <a:rPr lang="en-US" dirty="0" smtClean="0"/>
              <a:t> </a:t>
            </a:r>
            <a:r>
              <a:rPr lang="en-US" dirty="0"/>
              <a:t>-&gt; </a:t>
            </a:r>
            <a:r>
              <a:rPr lang="en-US" dirty="0" smtClean="0"/>
              <a:t>{</a:t>
            </a:r>
          </a:p>
          <a:p>
            <a:pPr marL="0" indent="0">
              <a:buNone/>
            </a:pPr>
            <a:r>
              <a:rPr lang="en-US" dirty="0" smtClean="0"/>
              <a:t>    </a:t>
            </a:r>
            <a:r>
              <a:rPr lang="en-US" dirty="0" err="1" smtClean="0"/>
              <a:t>LocalTime</a:t>
            </a:r>
            <a:r>
              <a:rPr lang="en-US" dirty="0" smtClean="0"/>
              <a:t> </a:t>
            </a:r>
            <a:r>
              <a:rPr lang="en-US" dirty="0"/>
              <a:t>now = </a:t>
            </a:r>
            <a:r>
              <a:rPr lang="en-US" dirty="0" err="1"/>
              <a:t>LocalTime.now</a:t>
            </a:r>
            <a:r>
              <a:rPr lang="en-US" dirty="0"/>
              <a:t>();</a:t>
            </a:r>
          </a:p>
          <a:p>
            <a:pPr marL="0" indent="0">
              <a:buNone/>
            </a:pPr>
            <a:r>
              <a:rPr lang="en-US" dirty="0" smtClean="0"/>
              <a:t>}</a:t>
            </a:r>
            <a:r>
              <a:rPr lang="en-US" dirty="0"/>
              <a:t>));</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15</a:t>
            </a:fld>
            <a:endParaRPr lang="en-US"/>
          </a:p>
        </p:txBody>
      </p:sp>
    </p:spTree>
    <p:extLst>
      <p:ext uri="{BB962C8B-B14F-4D97-AF65-F5344CB8AC3E}">
        <p14:creationId xmlns:p14="http://schemas.microsoft.com/office/powerpoint/2010/main" val="34532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16</a:t>
            </a:fld>
            <a:endParaRPr lang="en-US"/>
          </a:p>
        </p:txBody>
      </p:sp>
    </p:spTree>
    <p:extLst>
      <p:ext uri="{BB962C8B-B14F-4D97-AF65-F5344CB8AC3E}">
        <p14:creationId xmlns:p14="http://schemas.microsoft.com/office/powerpoint/2010/main" val="51294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99069"/>
            <a:ext cx="11125200" cy="559578"/>
          </a:xfrm>
        </p:spPr>
        <p:txBody>
          <a:bodyPr/>
          <a:lstStyle/>
          <a:p>
            <a:r>
              <a:rPr lang="en-US" dirty="0" smtClean="0"/>
              <a:t>Formatting Dates and Times</a:t>
            </a:r>
            <a:endParaRPr lang="en-US" dirty="0"/>
          </a:p>
        </p:txBody>
      </p:sp>
      <p:sp>
        <p:nvSpPr>
          <p:cNvPr id="3" name="Content Placeholder 2"/>
          <p:cNvSpPr>
            <a:spLocks noGrp="1"/>
          </p:cNvSpPr>
          <p:nvPr>
            <p:ph idx="1"/>
          </p:nvPr>
        </p:nvSpPr>
        <p:spPr>
          <a:xfrm>
            <a:off x="531151" y="951570"/>
            <a:ext cx="11126522" cy="5470397"/>
          </a:xfrm>
        </p:spPr>
        <p:txBody>
          <a:bodyPr/>
          <a:lstStyle/>
          <a:p>
            <a:r>
              <a:rPr lang="en-US" dirty="0" smtClean="0"/>
              <a:t>Constants</a:t>
            </a:r>
          </a:p>
          <a:p>
            <a:pPr lvl="1"/>
            <a:r>
              <a:rPr lang="en-US" dirty="0" err="1" smtClean="0"/>
              <a:t>DateTimeFormatter.BASIC_ISO_DATE</a:t>
            </a:r>
            <a:r>
              <a:rPr lang="en-US" dirty="0" smtClean="0"/>
              <a:t>  // </a:t>
            </a:r>
            <a:r>
              <a:rPr lang="tr-TR" dirty="0"/>
              <a:t>'2011-12-03+01:00'</a:t>
            </a:r>
            <a:endParaRPr lang="en-US" dirty="0" smtClean="0"/>
          </a:p>
          <a:p>
            <a:pPr lvl="1"/>
            <a:r>
              <a:rPr lang="en-US" dirty="0" err="1" smtClean="0"/>
              <a:t>DateTimeFormatter.ISO_TIME</a:t>
            </a:r>
            <a:r>
              <a:rPr lang="en-US" dirty="0" smtClean="0"/>
              <a:t> // </a:t>
            </a:r>
            <a:r>
              <a:rPr lang="tr-TR" dirty="0"/>
              <a:t>'10:15:30+01:00</a:t>
            </a:r>
            <a:r>
              <a:rPr lang="tr-TR" dirty="0" smtClean="0"/>
              <a:t>'</a:t>
            </a:r>
          </a:p>
          <a:p>
            <a:pPr lvl="1"/>
            <a:r>
              <a:rPr lang="en-US" dirty="0" err="1" smtClean="0"/>
              <a:t>DateTimeFormatter.ISO_DATE_TIME</a:t>
            </a:r>
            <a:r>
              <a:rPr lang="en-US" dirty="0" smtClean="0"/>
              <a:t> // </a:t>
            </a:r>
            <a:r>
              <a:rPr lang="fr-FR" dirty="0" smtClean="0"/>
              <a:t>'</a:t>
            </a:r>
            <a:r>
              <a:rPr lang="fr-FR" dirty="0"/>
              <a:t>2011-12-03T10:15:30+01:00[Europe/Paris]</a:t>
            </a:r>
            <a:r>
              <a:rPr lang="fr-FR" dirty="0" smtClean="0"/>
              <a:t>'</a:t>
            </a:r>
          </a:p>
          <a:p>
            <a:pPr lvl="1"/>
            <a:r>
              <a:rPr lang="fr-FR" dirty="0" err="1" smtClean="0"/>
              <a:t>DateTimeFormatter.ISO_WEEK_DATE</a:t>
            </a:r>
            <a:r>
              <a:rPr lang="fr-FR" dirty="0" smtClean="0"/>
              <a:t> // </a:t>
            </a:r>
            <a:r>
              <a:rPr lang="fr-FR" dirty="0"/>
              <a:t>2012-W48-6'</a:t>
            </a:r>
            <a:endParaRPr lang="en-US" dirty="0" smtClean="0"/>
          </a:p>
          <a:p>
            <a:r>
              <a:rPr lang="en-US" dirty="0" smtClean="0"/>
              <a:t>Localized Formatters</a:t>
            </a:r>
          </a:p>
          <a:p>
            <a:pPr lvl="1"/>
            <a:r>
              <a:rPr lang="en-US" dirty="0" err="1" smtClean="0"/>
              <a:t>DateTimeFormatter.ofLocalizedTime</a:t>
            </a:r>
            <a:r>
              <a:rPr lang="en-US" dirty="0" smtClean="0"/>
              <a:t>(</a:t>
            </a:r>
            <a:r>
              <a:rPr lang="en-US" dirty="0" err="1" smtClean="0"/>
              <a:t>FormatStyle.SHORT</a:t>
            </a:r>
            <a:r>
              <a:rPr lang="en-US" dirty="0" smtClean="0"/>
              <a:t>)</a:t>
            </a:r>
          </a:p>
          <a:p>
            <a:r>
              <a:rPr lang="en-US" dirty="0" smtClean="0"/>
              <a:t>Strings</a:t>
            </a:r>
          </a:p>
          <a:p>
            <a:pPr lvl="1"/>
            <a:r>
              <a:rPr lang="en-US" dirty="0" err="1" smtClean="0"/>
              <a:t>date.toString</a:t>
            </a:r>
            <a:r>
              <a:rPr lang="en-US" dirty="0" smtClean="0"/>
              <a:t>("</a:t>
            </a:r>
            <a:r>
              <a:rPr lang="en-US" dirty="0"/>
              <a:t>d MMM </a:t>
            </a:r>
            <a:r>
              <a:rPr lang="en-US" dirty="0" err="1"/>
              <a:t>uuuu</a:t>
            </a:r>
            <a:r>
              <a:rPr lang="en-US" dirty="0" smtClean="0"/>
              <a:t>")  // </a:t>
            </a:r>
            <a:r>
              <a:rPr lang="fr-FR" dirty="0" smtClean="0"/>
              <a:t>'25</a:t>
            </a:r>
            <a:r>
              <a:rPr lang="fr-FR" dirty="0"/>
              <a:t> </a:t>
            </a:r>
            <a:r>
              <a:rPr lang="fr-FR" dirty="0" err="1"/>
              <a:t>Dec</a:t>
            </a:r>
            <a:r>
              <a:rPr lang="fr-FR" dirty="0"/>
              <a:t> </a:t>
            </a:r>
            <a:r>
              <a:rPr lang="fr-FR" dirty="0" smtClean="0"/>
              <a:t>2014'</a:t>
            </a:r>
          </a:p>
          <a:p>
            <a:pPr lvl="1"/>
            <a:endParaRPr lang="fr-FR" dirty="0" smtClean="0"/>
          </a:p>
          <a:p>
            <a:r>
              <a:rPr lang="fr-FR" dirty="0" err="1" smtClean="0"/>
              <a:t>Formatters</a:t>
            </a:r>
            <a:r>
              <a:rPr lang="fr-FR" dirty="0" smtClean="0"/>
              <a:t> are immutable and thread-</a:t>
            </a:r>
            <a:r>
              <a:rPr lang="fr-FR" dirty="0" err="1" smtClean="0"/>
              <a:t>safe</a:t>
            </a:r>
            <a:r>
              <a:rPr lang="fr-FR" dirty="0" smtClean="0"/>
              <a:t> for </a:t>
            </a:r>
            <a:r>
              <a:rPr lang="fr-FR" dirty="0" err="1" smtClean="0"/>
              <a:t>reuse</a:t>
            </a:r>
            <a:r>
              <a:rPr lang="fr-FR" dirty="0" smtClean="0"/>
              <a:t>!</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17</a:t>
            </a:fld>
            <a:endParaRPr lang="en-US"/>
          </a:p>
        </p:txBody>
      </p:sp>
    </p:spTree>
    <p:extLst>
      <p:ext uri="{BB962C8B-B14F-4D97-AF65-F5344CB8AC3E}">
        <p14:creationId xmlns:p14="http://schemas.microsoft.com/office/powerpoint/2010/main" val="7104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Localized </a:t>
            </a:r>
            <a:r>
              <a:rPr lang="en-US" dirty="0" err="1" smtClean="0"/>
              <a:t>PixelatedClock</a:t>
            </a:r>
            <a:endParaRPr lang="en-US" dirty="0"/>
          </a:p>
        </p:txBody>
      </p:sp>
      <p:sp>
        <p:nvSpPr>
          <p:cNvPr id="3" name="Content Placeholder 2"/>
          <p:cNvSpPr>
            <a:spLocks noGrp="1"/>
          </p:cNvSpPr>
          <p:nvPr>
            <p:ph idx="1"/>
          </p:nvPr>
        </p:nvSpPr>
        <p:spPr/>
        <p:txBody>
          <a:bodyPr/>
          <a:lstStyle/>
          <a:p>
            <a:r>
              <a:rPr lang="en-US" dirty="0" err="1" smtClean="0"/>
              <a:t>DateTimeFormatter</a:t>
            </a:r>
            <a:r>
              <a:rPr lang="en-US" dirty="0" smtClean="0"/>
              <a:t> </a:t>
            </a:r>
            <a:r>
              <a:rPr lang="en-US" dirty="0" err="1"/>
              <a:t>clockFormat</a:t>
            </a:r>
            <a:r>
              <a:rPr lang="en-US" dirty="0"/>
              <a:t> = </a:t>
            </a:r>
            <a:r>
              <a:rPr lang="en-US" dirty="0" err="1"/>
              <a:t>DateTimeFormatter.ofLocalizedTime</a:t>
            </a:r>
            <a:r>
              <a:rPr lang="en-US" dirty="0"/>
              <a:t>(</a:t>
            </a:r>
            <a:r>
              <a:rPr lang="en-US" dirty="0" err="1"/>
              <a:t>FormatStyle.SHORT</a:t>
            </a:r>
            <a:r>
              <a:rPr lang="en-US" dirty="0"/>
              <a:t>);</a:t>
            </a:r>
            <a:endParaRPr lang="en-US" dirty="0" smtClean="0"/>
          </a:p>
          <a:p>
            <a:pPr marL="0" indent="0">
              <a:buNone/>
            </a:pPr>
            <a:endParaRPr lang="en-US" dirty="0"/>
          </a:p>
          <a:p>
            <a:pPr marL="0" indent="0">
              <a:buNone/>
            </a:pPr>
            <a:r>
              <a:rPr lang="en-US" dirty="0" smtClean="0"/>
              <a:t>Timeline </a:t>
            </a:r>
            <a:r>
              <a:rPr lang="en-US" dirty="0" err="1"/>
              <a:t>clockTimeline</a:t>
            </a:r>
            <a:r>
              <a:rPr lang="en-US" dirty="0"/>
              <a:t> = new Timeline</a:t>
            </a:r>
            <a:r>
              <a:rPr lang="en-US" dirty="0" smtClean="0"/>
              <a:t>(</a:t>
            </a:r>
          </a:p>
          <a:p>
            <a:pPr marL="0" indent="0">
              <a:buNone/>
            </a:pPr>
            <a:r>
              <a:rPr lang="en-US" dirty="0"/>
              <a:t> </a:t>
            </a:r>
            <a:r>
              <a:rPr lang="en-US" dirty="0" smtClean="0"/>
              <a:t> new </a:t>
            </a:r>
            <a:r>
              <a:rPr lang="en-US" dirty="0" err="1"/>
              <a:t>KeyFrame</a:t>
            </a:r>
            <a:r>
              <a:rPr lang="en-US" dirty="0"/>
              <a:t>(</a:t>
            </a:r>
            <a:r>
              <a:rPr lang="en-US" dirty="0" err="1"/>
              <a:t>Duration.millis</a:t>
            </a:r>
            <a:r>
              <a:rPr lang="en-US" dirty="0"/>
              <a:t>(1)</a:t>
            </a:r>
            <a:r>
              <a:rPr lang="en-US" dirty="0" smtClean="0"/>
              <a:t>,</a:t>
            </a:r>
          </a:p>
          <a:p>
            <a:pPr marL="0" indent="0">
              <a:buNone/>
            </a:pPr>
            <a:r>
              <a:rPr lang="en-US" dirty="0"/>
              <a:t> </a:t>
            </a:r>
            <a:r>
              <a:rPr lang="en-US" dirty="0" smtClean="0"/>
              <a:t> </a:t>
            </a:r>
            <a:r>
              <a:rPr lang="en-US" dirty="0" err="1" smtClean="0"/>
              <a:t>actionEvent</a:t>
            </a:r>
            <a:r>
              <a:rPr lang="en-US" dirty="0" smtClean="0"/>
              <a:t> </a:t>
            </a:r>
            <a:r>
              <a:rPr lang="en-US" dirty="0"/>
              <a:t>-&gt; </a:t>
            </a:r>
            <a:r>
              <a:rPr lang="en-US" dirty="0" smtClean="0"/>
              <a:t>{</a:t>
            </a:r>
          </a:p>
          <a:p>
            <a:r>
              <a:rPr lang="en-US" dirty="0" smtClean="0"/>
              <a:t>   </a:t>
            </a:r>
            <a:r>
              <a:rPr lang="en-US" dirty="0"/>
              <a:t> </a:t>
            </a:r>
            <a:r>
              <a:rPr lang="en-US" dirty="0" err="1"/>
              <a:t>setText</a:t>
            </a:r>
            <a:r>
              <a:rPr lang="en-US" dirty="0"/>
              <a:t>(</a:t>
            </a:r>
            <a:r>
              <a:rPr lang="en-US" dirty="0" err="1"/>
              <a:t>now.format</a:t>
            </a:r>
            <a:r>
              <a:rPr lang="en-US" dirty="0"/>
              <a:t>(</a:t>
            </a:r>
            <a:r>
              <a:rPr lang="en-US" dirty="0" err="1"/>
              <a:t>clockFormat</a:t>
            </a:r>
            <a:r>
              <a:rPr lang="en-US" dirty="0"/>
              <a:t>))</a:t>
            </a:r>
            <a:r>
              <a:rPr lang="en-US" dirty="0" smtClean="0"/>
              <a:t>;</a:t>
            </a:r>
          </a:p>
          <a:p>
            <a:r>
              <a:rPr lang="en-US" dirty="0" smtClean="0"/>
              <a:t>}</a:t>
            </a:r>
            <a:r>
              <a:rPr lang="en-US" dirty="0"/>
              <a:t>));</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18</a:t>
            </a:fld>
            <a:endParaRPr lang="en-US"/>
          </a:p>
        </p:txBody>
      </p:sp>
    </p:spTree>
    <p:extLst>
      <p:ext uri="{BB962C8B-B14F-4D97-AF65-F5344CB8AC3E}">
        <p14:creationId xmlns:p14="http://schemas.microsoft.com/office/powerpoint/2010/main" val="182918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19</a:t>
            </a:fld>
            <a:endParaRPr lang="en-US"/>
          </a:p>
        </p:txBody>
      </p:sp>
    </p:spTree>
    <p:extLst>
      <p:ext uri="{BB962C8B-B14F-4D97-AF65-F5344CB8AC3E}">
        <p14:creationId xmlns:p14="http://schemas.microsoft.com/office/powerpoint/2010/main" val="12867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4071842319_8236516e7f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2021409" y="0"/>
            <a:ext cx="14936957" cy="6858000"/>
          </a:xfrm>
        </p:spPr>
      </p:pic>
      <p:sp>
        <p:nvSpPr>
          <p:cNvPr id="7" name="Rectangle 6"/>
          <p:cNvSpPr/>
          <p:nvPr/>
        </p:nvSpPr>
        <p:spPr>
          <a:xfrm>
            <a:off x="0" y="6488668"/>
            <a:ext cx="5986359" cy="369332"/>
          </a:xfrm>
          <a:prstGeom prst="rect">
            <a:avLst/>
          </a:prstGeom>
        </p:spPr>
        <p:txBody>
          <a:bodyPr wrap="none">
            <a:spAutoFit/>
          </a:bodyPr>
          <a:lstStyle/>
          <a:p>
            <a:r>
              <a:rPr lang="en-US" dirty="0">
                <a:solidFill>
                  <a:srgbClr val="D9D9D9"/>
                </a:solidFill>
              </a:rPr>
              <a:t>https://</a:t>
            </a:r>
            <a:r>
              <a:rPr lang="en-US" dirty="0" err="1">
                <a:solidFill>
                  <a:srgbClr val="D9D9D9"/>
                </a:solidFill>
              </a:rPr>
              <a:t>www.flickr.com</a:t>
            </a:r>
            <a:r>
              <a:rPr lang="en-US" dirty="0">
                <a:solidFill>
                  <a:srgbClr val="D9D9D9"/>
                </a:solidFill>
              </a:rPr>
              <a:t>/photos/</a:t>
            </a:r>
            <a:r>
              <a:rPr lang="en-US" dirty="0" err="1">
                <a:solidFill>
                  <a:srgbClr val="D9D9D9"/>
                </a:solidFill>
              </a:rPr>
              <a:t>philippeleroyer</a:t>
            </a:r>
            <a:r>
              <a:rPr lang="en-US" dirty="0">
                <a:solidFill>
                  <a:srgbClr val="D9D9D9"/>
                </a:solidFill>
              </a:rPr>
              <a:t>/4071842319/</a:t>
            </a:r>
          </a:p>
        </p:txBody>
      </p:sp>
      <p:sp>
        <p:nvSpPr>
          <p:cNvPr id="10" name="TextBox 9"/>
          <p:cNvSpPr txBox="1"/>
          <p:nvPr/>
        </p:nvSpPr>
        <p:spPr>
          <a:xfrm>
            <a:off x="308902" y="257415"/>
            <a:ext cx="9009691" cy="914400"/>
          </a:xfrm>
          <a:prstGeom prst="rect">
            <a:avLst/>
          </a:prstGeom>
          <a:noFill/>
        </p:spPr>
        <p:txBody>
          <a:bodyPr wrap="none" lIns="0" tIns="0" rIns="0" bIns="0" rtlCol="0">
            <a:noAutofit/>
          </a:bodyPr>
          <a:lstStyle/>
          <a:p>
            <a:pPr>
              <a:lnSpc>
                <a:spcPct val="90000"/>
              </a:lnSpc>
            </a:pPr>
            <a:r>
              <a:rPr lang="en-US" sz="4000" dirty="0" smtClean="0">
                <a:solidFill>
                  <a:schemeClr val="bg1"/>
                </a:solidFill>
              </a:rPr>
              <a:t>We just want to fit in</a:t>
            </a:r>
          </a:p>
        </p:txBody>
      </p:sp>
    </p:spTree>
    <p:extLst>
      <p:ext uri="{BB962C8B-B14F-4D97-AF65-F5344CB8AC3E}">
        <p14:creationId xmlns:p14="http://schemas.microsoft.com/office/powerpoint/2010/main" val="11708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51837E-6 -3.39203E-6 L 0.1483 -3.39203E-6 " pathEditMode="relative" rAng="0" ptsTypes="AA">
                                      <p:cBhvr>
                                        <p:cTn id="6" dur="5000" fill="hold"/>
                                        <p:tgtEl>
                                          <p:spTgt spid="9"/>
                                        </p:tgtEl>
                                        <p:attrNameLst>
                                          <p:attrName>ppt_x</p:attrName>
                                          <p:attrName>ppt_y</p:attrName>
                                        </p:attrNameLst>
                                      </p:cBhvr>
                                      <p:rCtr x="74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20</a:t>
            </a:fld>
            <a:endParaRPr lang="en-US"/>
          </a:p>
        </p:txBody>
      </p:sp>
    </p:spTree>
    <p:extLst>
      <p:ext uri="{BB962C8B-B14F-4D97-AF65-F5344CB8AC3E}">
        <p14:creationId xmlns:p14="http://schemas.microsoft.com/office/powerpoint/2010/main" val="143368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4534092922_dd555209bc_b.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21</a:t>
            </a:fld>
            <a:endParaRPr lang="en-US"/>
          </a:p>
        </p:txBody>
      </p:sp>
      <p:sp>
        <p:nvSpPr>
          <p:cNvPr id="6" name="Rectangle 5"/>
          <p:cNvSpPr/>
          <p:nvPr/>
        </p:nvSpPr>
        <p:spPr>
          <a:xfrm>
            <a:off x="0" y="6488668"/>
            <a:ext cx="5536078" cy="369332"/>
          </a:xfrm>
          <a:prstGeom prst="rect">
            <a:avLst/>
          </a:prstGeom>
        </p:spPr>
        <p:txBody>
          <a:bodyPr wrap="none">
            <a:spAutoFit/>
          </a:bodyPr>
          <a:lstStyle/>
          <a:p>
            <a:r>
              <a:rPr lang="en-US" dirty="0">
                <a:solidFill>
                  <a:srgbClr val="D9D9D9"/>
                </a:solidFill>
              </a:rPr>
              <a:t>https://</a:t>
            </a:r>
            <a:r>
              <a:rPr lang="en-US" dirty="0" err="1">
                <a:solidFill>
                  <a:srgbClr val="D9D9D9"/>
                </a:solidFill>
              </a:rPr>
              <a:t>www.flickr.com</a:t>
            </a:r>
            <a:r>
              <a:rPr lang="en-US" dirty="0">
                <a:solidFill>
                  <a:srgbClr val="D9D9D9"/>
                </a:solidFill>
              </a:rPr>
              <a:t>/photos/</a:t>
            </a:r>
            <a:r>
              <a:rPr lang="en-US" dirty="0" err="1">
                <a:solidFill>
                  <a:srgbClr val="D9D9D9"/>
                </a:solidFill>
              </a:rPr>
              <a:t>rosenwald</a:t>
            </a:r>
            <a:r>
              <a:rPr lang="en-US" dirty="0">
                <a:solidFill>
                  <a:srgbClr val="D9D9D9"/>
                </a:solidFill>
              </a:rPr>
              <a:t>/4534092922/</a:t>
            </a:r>
          </a:p>
        </p:txBody>
      </p:sp>
      <p:sp>
        <p:nvSpPr>
          <p:cNvPr id="7" name="TextBox 6"/>
          <p:cNvSpPr txBox="1"/>
          <p:nvPr/>
        </p:nvSpPr>
        <p:spPr>
          <a:xfrm>
            <a:off x="308902" y="257415"/>
            <a:ext cx="9009691" cy="914400"/>
          </a:xfrm>
          <a:prstGeom prst="rect">
            <a:avLst/>
          </a:prstGeom>
          <a:noFill/>
        </p:spPr>
        <p:txBody>
          <a:bodyPr wrap="none" lIns="0" tIns="0" rIns="0" bIns="0" rtlCol="0">
            <a:noAutofit/>
          </a:bodyPr>
          <a:lstStyle/>
          <a:p>
            <a:pPr>
              <a:lnSpc>
                <a:spcPct val="90000"/>
              </a:lnSpc>
            </a:pPr>
            <a:r>
              <a:rPr lang="en-US" sz="4000" dirty="0" smtClean="0">
                <a:solidFill>
                  <a:schemeClr val="bg1"/>
                </a:solidFill>
              </a:rPr>
              <a:t>I HATE SUNBURN!</a:t>
            </a:r>
          </a:p>
        </p:txBody>
      </p:sp>
    </p:spTree>
    <p:extLst>
      <p:ext uri="{BB962C8B-B14F-4D97-AF65-F5344CB8AC3E}">
        <p14:creationId xmlns:p14="http://schemas.microsoft.com/office/powerpoint/2010/main" val="234958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LocalTime</a:t>
            </a:r>
            <a:r>
              <a:rPr lang="en-US" dirty="0" smtClean="0"/>
              <a:t>/</a:t>
            </a:r>
            <a:r>
              <a:rPr lang="en-US" dirty="0" err="1" smtClean="0"/>
              <a:t>LocalDate</a:t>
            </a:r>
            <a:endParaRPr lang="en-US" dirty="0"/>
          </a:p>
        </p:txBody>
      </p:sp>
      <p:sp>
        <p:nvSpPr>
          <p:cNvPr id="3" name="Content Placeholder 2"/>
          <p:cNvSpPr>
            <a:spLocks noGrp="1"/>
          </p:cNvSpPr>
          <p:nvPr>
            <p:ph idx="1"/>
          </p:nvPr>
        </p:nvSpPr>
        <p:spPr/>
        <p:txBody>
          <a:bodyPr/>
          <a:lstStyle/>
          <a:p>
            <a:r>
              <a:rPr lang="en-US" dirty="0" smtClean="0"/>
              <a:t>Comparing Times/Dates:</a:t>
            </a:r>
          </a:p>
          <a:p>
            <a:pPr lvl="1"/>
            <a:r>
              <a:rPr lang="en-US" dirty="0" err="1" smtClean="0"/>
              <a:t>time.isBefore</a:t>
            </a:r>
            <a:r>
              <a:rPr lang="en-US" dirty="0" smtClean="0"/>
              <a:t>(</a:t>
            </a:r>
            <a:r>
              <a:rPr lang="en-US" dirty="0" err="1" smtClean="0"/>
              <a:t>LocalTime.NOON</a:t>
            </a:r>
            <a:r>
              <a:rPr lang="en-US" dirty="0" smtClean="0"/>
              <a:t>) // before noon</a:t>
            </a:r>
          </a:p>
          <a:p>
            <a:pPr lvl="1"/>
            <a:r>
              <a:rPr lang="en-US" dirty="0" err="1" smtClean="0"/>
              <a:t>date.isAfter</a:t>
            </a:r>
            <a:r>
              <a:rPr lang="en-US" dirty="0" smtClean="0"/>
              <a:t>(</a:t>
            </a:r>
            <a:r>
              <a:rPr lang="en-US" dirty="0" err="1" smtClean="0"/>
              <a:t>LocalDate.ofYearDay</a:t>
            </a:r>
            <a:r>
              <a:rPr lang="en-US" dirty="0" smtClean="0"/>
              <a:t>(2014, 365 / 2)) // </a:t>
            </a:r>
            <a:r>
              <a:rPr lang="en-US" dirty="0" err="1" smtClean="0"/>
              <a:t>appx</a:t>
            </a:r>
            <a:r>
              <a:rPr lang="en-US" dirty="0" smtClean="0"/>
              <a:t>. halfway through the year</a:t>
            </a:r>
          </a:p>
          <a:p>
            <a:r>
              <a:rPr lang="en-US" dirty="0" smtClean="0"/>
              <a:t>Year Info:</a:t>
            </a:r>
          </a:p>
          <a:p>
            <a:pPr lvl="1"/>
            <a:r>
              <a:rPr lang="en-US" dirty="0" err="1" smtClean="0"/>
              <a:t>date.getYear</a:t>
            </a:r>
            <a:r>
              <a:rPr lang="en-US" dirty="0" smtClean="0"/>
              <a:t>()</a:t>
            </a:r>
          </a:p>
          <a:p>
            <a:pPr lvl="1"/>
            <a:r>
              <a:rPr lang="en-US" dirty="0" err="1" smtClean="0"/>
              <a:t>date.getDayOfYear</a:t>
            </a:r>
            <a:r>
              <a:rPr lang="en-US" dirty="0" smtClean="0"/>
              <a:t>()</a:t>
            </a:r>
          </a:p>
          <a:p>
            <a:pPr lvl="1"/>
            <a:r>
              <a:rPr lang="en-US" dirty="0" err="1" smtClean="0"/>
              <a:t>date.lengthOfYear</a:t>
            </a:r>
            <a:r>
              <a:rPr lang="en-US" dirty="0" smtClean="0"/>
              <a:t>()</a:t>
            </a:r>
          </a:p>
          <a:p>
            <a:pPr lvl="1"/>
            <a:r>
              <a:rPr lang="en-US" dirty="0" err="1" smtClean="0"/>
              <a:t>date.isLeapYear</a:t>
            </a:r>
            <a:r>
              <a:rPr lang="en-US" dirty="0" smtClean="0"/>
              <a:t>()</a:t>
            </a:r>
          </a:p>
          <a:p>
            <a:r>
              <a:rPr lang="en-US" dirty="0" smtClean="0"/>
              <a:t>Time Info:</a:t>
            </a:r>
          </a:p>
          <a:p>
            <a:pPr lvl="1"/>
            <a:r>
              <a:rPr lang="en-US" dirty="0" err="1" smtClean="0"/>
              <a:t>time.getHour</a:t>
            </a:r>
            <a:r>
              <a:rPr lang="en-US" dirty="0" smtClean="0"/>
              <a:t>() / </a:t>
            </a:r>
            <a:r>
              <a:rPr lang="en-US" dirty="0" err="1" smtClean="0"/>
              <a:t>time.getMinute</a:t>
            </a:r>
            <a:r>
              <a:rPr lang="en-US" dirty="0" smtClean="0"/>
              <a:t>() / </a:t>
            </a:r>
            <a:r>
              <a:rPr lang="en-US" dirty="0" err="1" smtClean="0"/>
              <a:t>time.getSecond</a:t>
            </a:r>
            <a:r>
              <a:rPr lang="en-US" dirty="0" smtClean="0"/>
              <a:t>() / </a:t>
            </a:r>
            <a:r>
              <a:rPr lang="en-US" dirty="0" err="1" smtClean="0"/>
              <a:t>time.getNano</a:t>
            </a:r>
            <a:r>
              <a:rPr lang="en-US" dirty="0" smtClean="0"/>
              <a: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22</a:t>
            </a:fld>
            <a:endParaRPr lang="en-US"/>
          </a:p>
        </p:txBody>
      </p:sp>
    </p:spTree>
    <p:extLst>
      <p:ext uri="{BB962C8B-B14F-4D97-AF65-F5344CB8AC3E}">
        <p14:creationId xmlns:p14="http://schemas.microsoft.com/office/powerpoint/2010/main" val="354409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Hide from the sunlight!</a:t>
            </a:r>
            <a:endParaRPr lang="en-US" dirty="0"/>
          </a:p>
        </p:txBody>
      </p:sp>
      <p:sp>
        <p:nvSpPr>
          <p:cNvPr id="6" name="Content Placeholder 5"/>
          <p:cNvSpPr>
            <a:spLocks noGrp="1"/>
          </p:cNvSpPr>
          <p:nvPr>
            <p:ph idx="1"/>
          </p:nvPr>
        </p:nvSpPr>
        <p:spPr/>
        <p:txBody>
          <a:bodyPr/>
          <a:lstStyle/>
          <a:p>
            <a:r>
              <a:rPr lang="en-US" dirty="0" smtClean="0"/>
              <a:t>public </a:t>
            </a:r>
            <a:r>
              <a:rPr lang="en-US" dirty="0" err="1"/>
              <a:t>BooleanProperty</a:t>
            </a:r>
            <a:r>
              <a:rPr lang="en-US" dirty="0"/>
              <a:t> </a:t>
            </a:r>
            <a:r>
              <a:rPr lang="en-US" dirty="0" err="1"/>
              <a:t>isNight</a:t>
            </a:r>
            <a:r>
              <a:rPr lang="en-US" dirty="0"/>
              <a:t> = new </a:t>
            </a:r>
            <a:r>
              <a:rPr lang="en-US" dirty="0" err="1"/>
              <a:t>SimpleBooleanProperty</a:t>
            </a:r>
            <a:r>
              <a:rPr lang="en-US" dirty="0"/>
              <a:t>()</a:t>
            </a:r>
            <a:r>
              <a:rPr lang="en-US" dirty="0" smtClean="0"/>
              <a:t>;</a:t>
            </a:r>
          </a:p>
          <a:p>
            <a:endParaRPr lang="en-US" dirty="0" smtClean="0"/>
          </a:p>
          <a:p>
            <a:r>
              <a:rPr lang="en-US" dirty="0" err="1" smtClean="0"/>
              <a:t>isNight.setValue</a:t>
            </a:r>
            <a:r>
              <a:rPr lang="en-US" dirty="0"/>
              <a:t>(</a:t>
            </a:r>
            <a:r>
              <a:rPr lang="en-US" dirty="0" err="1"/>
              <a:t>now.isAfter</a:t>
            </a:r>
            <a:r>
              <a:rPr lang="en-US" dirty="0"/>
              <a:t>(</a:t>
            </a:r>
            <a:r>
              <a:rPr lang="en-US" dirty="0" err="1"/>
              <a:t>LocalTime.of</a:t>
            </a:r>
            <a:r>
              <a:rPr lang="en-US" dirty="0"/>
              <a:t>(6, 0)) &amp;&amp; </a:t>
            </a:r>
            <a:r>
              <a:rPr lang="en-US" dirty="0" err="1"/>
              <a:t>now.isBefore</a:t>
            </a:r>
            <a:r>
              <a:rPr lang="en-US" dirty="0"/>
              <a:t>(</a:t>
            </a:r>
            <a:r>
              <a:rPr lang="en-US" dirty="0" err="1"/>
              <a:t>LocalTime.of</a:t>
            </a:r>
            <a:r>
              <a:rPr lang="en-US" dirty="0"/>
              <a:t>(19, 0)))</a:t>
            </a:r>
            <a:r>
              <a:rPr lang="en-US" dirty="0" smtClean="0"/>
              <a:t>;</a:t>
            </a:r>
          </a:p>
          <a:p>
            <a:endParaRPr lang="en-US" dirty="0" smtClean="0"/>
          </a:p>
          <a:p>
            <a:r>
              <a:rPr lang="en-US" dirty="0" err="1"/>
              <a:t>underground.bind</a:t>
            </a:r>
            <a:r>
              <a:rPr lang="en-US" dirty="0"/>
              <a:t>(</a:t>
            </a:r>
            <a:r>
              <a:rPr lang="en-US" dirty="0" err="1"/>
              <a:t>Main.pixelatedClock.isNight.not</a:t>
            </a:r>
            <a:r>
              <a:rPr lang="en-US" dirty="0"/>
              <a:t>());</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23</a:t>
            </a:fld>
            <a:endParaRPr lang="en-US"/>
          </a:p>
        </p:txBody>
      </p:sp>
    </p:spTree>
    <p:extLst>
      <p:ext uri="{BB962C8B-B14F-4D97-AF65-F5344CB8AC3E}">
        <p14:creationId xmlns:p14="http://schemas.microsoft.com/office/powerpoint/2010/main" val="50221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C51EAA63-D034-42AE-91FA-B13B9518C7BE}" type="slidenum">
              <a:rPr lang="en-US" smtClean="0"/>
              <a:pPr/>
              <a:t>24</a:t>
            </a:fld>
            <a:endParaRPr lang="en-US"/>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Tree>
    <p:extLst>
      <p:ext uri="{BB962C8B-B14F-4D97-AF65-F5344CB8AC3E}">
        <p14:creationId xmlns:p14="http://schemas.microsoft.com/office/powerpoint/2010/main" val="336023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Let's Add Some Villagers!</a:t>
            </a:r>
            <a:endParaRPr lang="en-US" dirty="0"/>
          </a:p>
        </p:txBody>
      </p:sp>
      <p:sp>
        <p:nvSpPr>
          <p:cNvPr id="6" name="Content Placeholder 5"/>
          <p:cNvSpPr>
            <a:spLocks noGrp="1"/>
          </p:cNvSpPr>
          <p:nvPr>
            <p:ph idx="1"/>
          </p:nvPr>
        </p:nvSpPr>
        <p:spPr/>
        <p:txBody>
          <a:bodyPr/>
          <a:lstStyle/>
          <a:p>
            <a:endParaRPr lang="en-US" dirty="0" smtClean="0"/>
          </a:p>
          <a:p>
            <a:r>
              <a:rPr lang="en-US" dirty="0" err="1" smtClean="0"/>
              <a:t>children.add</a:t>
            </a:r>
            <a:r>
              <a:rPr lang="en-US" dirty="0"/>
              <a:t>(new </a:t>
            </a:r>
            <a:r>
              <a:rPr lang="en-US" dirty="0" err="1"/>
              <a:t>SpriteView.Fred</a:t>
            </a:r>
            <a:r>
              <a:rPr lang="en-US" dirty="0"/>
              <a:t>(new Location(8, 2)));</a:t>
            </a:r>
          </a:p>
          <a:p>
            <a:r>
              <a:rPr lang="en-US" dirty="0" err="1" smtClean="0"/>
              <a:t>children.add</a:t>
            </a:r>
            <a:r>
              <a:rPr lang="en-US" dirty="0"/>
              <a:t>(new </a:t>
            </a:r>
            <a:r>
              <a:rPr lang="en-US" dirty="0" err="1"/>
              <a:t>SpriteView.Sam</a:t>
            </a:r>
            <a:r>
              <a:rPr lang="en-US" dirty="0"/>
              <a:t>(new Location(9, 4)));</a:t>
            </a:r>
          </a:p>
          <a:p>
            <a:r>
              <a:rPr lang="en-US" dirty="0" err="1" smtClean="0"/>
              <a:t>children.add</a:t>
            </a:r>
            <a:r>
              <a:rPr lang="en-US" dirty="0"/>
              <a:t>(new </a:t>
            </a:r>
            <a:r>
              <a:rPr lang="en-US" dirty="0" err="1"/>
              <a:t>SpriteView.Ted</a:t>
            </a:r>
            <a:r>
              <a:rPr lang="en-US" dirty="0"/>
              <a:t>(new Location(7, 6)));</a:t>
            </a:r>
          </a:p>
          <a:p>
            <a:r>
              <a:rPr lang="en-US" dirty="0" err="1" smtClean="0"/>
              <a:t>children.add</a:t>
            </a:r>
            <a:r>
              <a:rPr lang="en-US" dirty="0"/>
              <a:t>(new </a:t>
            </a:r>
            <a:r>
              <a:rPr lang="en-US" dirty="0" err="1"/>
              <a:t>SpriteView.Sarah</a:t>
            </a:r>
            <a:r>
              <a:rPr lang="en-US" dirty="0"/>
              <a:t>(new Location(5, 4)))</a:t>
            </a:r>
            <a:r>
              <a:rPr lang="en-US" dirty="0" smtClean="0"/>
              <a:t>;</a:t>
            </a:r>
            <a:endParaRPr lang="en-US" dirty="0"/>
          </a:p>
          <a:p>
            <a:r>
              <a:rPr lang="en-US" dirty="0" err="1" smtClean="0"/>
              <a:t>children.add</a:t>
            </a:r>
            <a:r>
              <a:rPr lang="en-US" dirty="0"/>
              <a:t>(new </a:t>
            </a:r>
            <a:r>
              <a:rPr lang="en-US" dirty="0" err="1"/>
              <a:t>SpriteView.Jenn</a:t>
            </a:r>
            <a:r>
              <a:rPr lang="en-US" dirty="0"/>
              <a:t>(new Location(6, 5)));</a:t>
            </a:r>
          </a:p>
        </p:txBody>
      </p:sp>
      <p:sp>
        <p:nvSpPr>
          <p:cNvPr id="4" name="Slide Number Placeholder 3"/>
          <p:cNvSpPr>
            <a:spLocks noGrp="1"/>
          </p:cNvSpPr>
          <p:nvPr>
            <p:ph type="sldNum" sz="quarter" idx="12"/>
          </p:nvPr>
        </p:nvSpPr>
        <p:spPr/>
        <p:txBody>
          <a:bodyPr/>
          <a:lstStyle/>
          <a:p>
            <a:fld id="{C51EAA63-D034-42AE-91FA-B13B9518C7BE}" type="slidenum">
              <a:rPr lang="en-US" smtClean="0"/>
              <a:pPr/>
              <a:t>25</a:t>
            </a:fld>
            <a:endParaRPr lang="en-US"/>
          </a:p>
        </p:txBody>
      </p:sp>
    </p:spTree>
    <p:extLst>
      <p:ext uri="{BB962C8B-B14F-4D97-AF65-F5344CB8AC3E}">
        <p14:creationId xmlns:p14="http://schemas.microsoft.com/office/powerpoint/2010/main" val="158155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26</a:t>
            </a:fld>
            <a:endParaRPr lang="en-US"/>
          </a:p>
        </p:txBody>
      </p:sp>
      <p:sp>
        <p:nvSpPr>
          <p:cNvPr id="6" name="Rounded Rectangular Callout 5"/>
          <p:cNvSpPr/>
          <p:nvPr/>
        </p:nvSpPr>
        <p:spPr bwMode="gray">
          <a:xfrm>
            <a:off x="1287977" y="1896180"/>
            <a:ext cx="3989151" cy="1395302"/>
          </a:xfrm>
          <a:prstGeom prst="wedgeRoundRectCallout">
            <a:avLst>
              <a:gd name="adj1" fmla="val -54017"/>
              <a:gd name="adj2" fmla="val 75321"/>
              <a:gd name="adj3" fmla="val 16667"/>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smtClean="0"/>
              <a:t>Ouch!  Don't step on me</a:t>
            </a:r>
          </a:p>
        </p:txBody>
      </p:sp>
    </p:spTree>
    <p:extLst>
      <p:ext uri="{BB962C8B-B14F-4D97-AF65-F5344CB8AC3E}">
        <p14:creationId xmlns:p14="http://schemas.microsoft.com/office/powerpoint/2010/main" val="165056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Time Zones</a:t>
            </a:r>
            <a:endParaRPr lang="en-US" dirty="0"/>
          </a:p>
        </p:txBody>
      </p:sp>
      <p:sp>
        <p:nvSpPr>
          <p:cNvPr id="3" name="Content Placeholder 2"/>
          <p:cNvSpPr>
            <a:spLocks noGrp="1"/>
          </p:cNvSpPr>
          <p:nvPr>
            <p:ph idx="1"/>
          </p:nvPr>
        </p:nvSpPr>
        <p:spPr/>
        <p:txBody>
          <a:bodyPr/>
          <a:lstStyle/>
          <a:p>
            <a:pPr marL="0" indent="0">
              <a:buNone/>
            </a:pPr>
            <a:r>
              <a:rPr lang="en-US" dirty="0" smtClean="0"/>
              <a:t>Creating </a:t>
            </a:r>
            <a:r>
              <a:rPr lang="en-US" dirty="0" err="1" smtClean="0"/>
              <a:t>ZoneIds</a:t>
            </a:r>
            <a:r>
              <a:rPr lang="en-US" dirty="0" smtClean="0"/>
              <a:t>:</a:t>
            </a:r>
          </a:p>
          <a:p>
            <a:r>
              <a:rPr lang="en-US" dirty="0" err="1" smtClean="0"/>
              <a:t>zoneId</a:t>
            </a:r>
            <a:r>
              <a:rPr lang="en-US" dirty="0" smtClean="0"/>
              <a:t> = </a:t>
            </a:r>
            <a:r>
              <a:rPr lang="en-US" dirty="0" err="1" smtClean="0"/>
              <a:t>ZoneId.of</a:t>
            </a:r>
            <a:r>
              <a:rPr lang="en-US" dirty="0" smtClean="0"/>
              <a:t>("Europe/Paris");</a:t>
            </a:r>
          </a:p>
          <a:p>
            <a:r>
              <a:rPr lang="en-US" dirty="0" err="1"/>
              <a:t>zoneId</a:t>
            </a:r>
            <a:r>
              <a:rPr lang="en-US" dirty="0"/>
              <a:t> = </a:t>
            </a:r>
            <a:r>
              <a:rPr lang="en-US" dirty="0" err="1" smtClean="0"/>
              <a:t>ZoneId.of</a:t>
            </a:r>
            <a:r>
              <a:rPr lang="en-US" dirty="0" smtClean="0"/>
              <a:t>(</a:t>
            </a:r>
            <a:r>
              <a:rPr lang="en-US" dirty="0" err="1" smtClean="0"/>
              <a:t>ZoneId.SHORT_IDS.get</a:t>
            </a:r>
            <a:r>
              <a:rPr lang="en-US" dirty="0" smtClean="0"/>
              <a:t>("EST"));</a:t>
            </a:r>
          </a:p>
          <a:p>
            <a:r>
              <a:rPr lang="en-US" dirty="0" err="1"/>
              <a:t>zoneId</a:t>
            </a:r>
            <a:r>
              <a:rPr lang="en-US" dirty="0"/>
              <a:t> = </a:t>
            </a:r>
            <a:r>
              <a:rPr lang="en-US" dirty="0" err="1"/>
              <a:t>ZoneOffset.ofHours</a:t>
            </a:r>
            <a:r>
              <a:rPr lang="en-US" dirty="0" smtClean="0"/>
              <a:t>(-8);</a:t>
            </a:r>
          </a:p>
          <a:p>
            <a:pPr marL="0" indent="0">
              <a:buNone/>
            </a:pPr>
            <a:r>
              <a:rPr lang="en-US" dirty="0" smtClean="0"/>
              <a:t>Using </a:t>
            </a:r>
            <a:r>
              <a:rPr lang="en-US" dirty="0" err="1" smtClean="0"/>
              <a:t>ZoneIds</a:t>
            </a:r>
            <a:r>
              <a:rPr lang="en-US" dirty="0" smtClean="0"/>
              <a:t>:</a:t>
            </a:r>
          </a:p>
          <a:p>
            <a:r>
              <a:rPr lang="en-US" dirty="0" err="1" smtClean="0"/>
              <a:t>dateTime.now</a:t>
            </a:r>
            <a:r>
              <a:rPr lang="en-US" dirty="0" smtClean="0"/>
              <a:t>(</a:t>
            </a:r>
            <a:r>
              <a:rPr lang="en-US" dirty="0" err="1" smtClean="0"/>
              <a:t>zoneId</a:t>
            </a:r>
            <a:r>
              <a:rPr lang="en-US" dirty="0" smtClean="0"/>
              <a:t>);</a:t>
            </a:r>
          </a:p>
          <a:p>
            <a:r>
              <a:rPr lang="en-US" dirty="0" err="1" smtClean="0"/>
              <a:t>dateTime.atZone</a:t>
            </a:r>
            <a:r>
              <a:rPr lang="en-US" dirty="0" smtClean="0"/>
              <a:t>(</a:t>
            </a:r>
            <a:r>
              <a:rPr lang="en-US" dirty="0" err="1" smtClean="0"/>
              <a:t>zoneId</a:t>
            </a:r>
            <a:r>
              <a:rPr lang="en-US" dirty="0" smtClean="0"/>
              <a:t>);</a:t>
            </a:r>
          </a:p>
          <a:p>
            <a:r>
              <a:rPr lang="en-US" dirty="0" err="1" smtClean="0"/>
              <a:t>Clock.system</a:t>
            </a:r>
            <a:r>
              <a:rPr lang="en-US" dirty="0" smtClean="0"/>
              <a:t>(</a:t>
            </a:r>
            <a:r>
              <a:rPr lang="en-US" dirty="0" err="1" smtClean="0"/>
              <a:t>zoneId</a:t>
            </a:r>
            <a:r>
              <a:rPr lang="en-US" dirty="0" smtClean="0"/>
              <a: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27</a:t>
            </a:fld>
            <a:endParaRPr lang="en-US"/>
          </a:p>
        </p:txBody>
      </p:sp>
    </p:spTree>
    <p:extLst>
      <p:ext uri="{BB962C8B-B14F-4D97-AF65-F5344CB8AC3E}">
        <p14:creationId xmlns:p14="http://schemas.microsoft.com/office/powerpoint/2010/main" val="374163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Make it Night!</a:t>
            </a:r>
            <a:endParaRPr lang="en-US" dirty="0"/>
          </a:p>
        </p:txBody>
      </p:sp>
      <p:sp>
        <p:nvSpPr>
          <p:cNvPr id="6" name="Content Placeholder 5"/>
          <p:cNvSpPr>
            <a:spLocks noGrp="1"/>
          </p:cNvSpPr>
          <p:nvPr>
            <p:ph idx="1"/>
          </p:nvPr>
        </p:nvSpPr>
        <p:spPr/>
        <p:txBody>
          <a:bodyPr/>
          <a:lstStyle/>
          <a:p>
            <a:endParaRPr lang="en-US" dirty="0" smtClean="0"/>
          </a:p>
          <a:p>
            <a:endParaRPr lang="en-US" dirty="0"/>
          </a:p>
          <a:p>
            <a:r>
              <a:rPr lang="en-US" dirty="0" err="1" smtClean="0"/>
              <a:t>ZoneId</a:t>
            </a:r>
            <a:r>
              <a:rPr lang="en-US" dirty="0" smtClean="0"/>
              <a:t> </a:t>
            </a:r>
            <a:r>
              <a:rPr lang="en-US" dirty="0" err="1" smtClean="0"/>
              <a:t>zoneId</a:t>
            </a:r>
            <a:r>
              <a:rPr lang="en-US" dirty="0" smtClean="0"/>
              <a:t> = </a:t>
            </a:r>
            <a:r>
              <a:rPr lang="en-US" dirty="0" err="1" smtClean="0"/>
              <a:t>ZoneId.of</a:t>
            </a:r>
            <a:r>
              <a:rPr lang="en-US" dirty="0"/>
              <a:t>("Europe/London"</a:t>
            </a:r>
            <a:r>
              <a:rPr lang="en-US" dirty="0" smtClean="0"/>
              <a:t>);</a:t>
            </a:r>
          </a:p>
          <a:p>
            <a:r>
              <a:rPr lang="en-US" dirty="0" err="1" smtClean="0"/>
              <a:t>LocalTime</a:t>
            </a:r>
            <a:r>
              <a:rPr lang="en-US" dirty="0" smtClean="0"/>
              <a:t> now = </a:t>
            </a:r>
            <a:r>
              <a:rPr lang="en-US" dirty="0" err="1" smtClean="0"/>
              <a:t>LocalTime.now</a:t>
            </a:r>
            <a:r>
              <a:rPr lang="en-US" dirty="0" smtClean="0"/>
              <a:t>(</a:t>
            </a:r>
            <a:r>
              <a:rPr lang="en-US" dirty="0" err="1" smtClean="0"/>
              <a:t>zoneId</a:t>
            </a:r>
            <a:r>
              <a:rPr lang="en-US" dirty="0" smtClean="0"/>
              <a: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28</a:t>
            </a:fld>
            <a:endParaRPr lang="en-US"/>
          </a:p>
        </p:txBody>
      </p:sp>
    </p:spTree>
    <p:extLst>
      <p:ext uri="{BB962C8B-B14F-4D97-AF65-F5344CB8AC3E}">
        <p14:creationId xmlns:p14="http://schemas.microsoft.com/office/powerpoint/2010/main" val="136770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Make it Night! (with a clock)</a:t>
            </a:r>
            <a:endParaRPr lang="en-US" dirty="0"/>
          </a:p>
        </p:txBody>
      </p:sp>
      <p:sp>
        <p:nvSpPr>
          <p:cNvPr id="6" name="Content Placeholder 5"/>
          <p:cNvSpPr>
            <a:spLocks noGrp="1"/>
          </p:cNvSpPr>
          <p:nvPr>
            <p:ph idx="1"/>
          </p:nvPr>
        </p:nvSpPr>
        <p:spPr/>
        <p:txBody>
          <a:bodyPr/>
          <a:lstStyle/>
          <a:p>
            <a:endParaRPr lang="en-US" dirty="0" smtClean="0"/>
          </a:p>
          <a:p>
            <a:endParaRPr lang="en-US" dirty="0" smtClean="0"/>
          </a:p>
          <a:p>
            <a:r>
              <a:rPr lang="en-US" dirty="0" err="1" smtClean="0"/>
              <a:t>ZoneId</a:t>
            </a:r>
            <a:r>
              <a:rPr lang="en-US" dirty="0" smtClean="0"/>
              <a:t> zone = </a:t>
            </a:r>
            <a:r>
              <a:rPr lang="en-US" dirty="0" err="1"/>
              <a:t>ZoneId.of</a:t>
            </a:r>
            <a:r>
              <a:rPr lang="en-US" dirty="0"/>
              <a:t>("Europe/London"</a:t>
            </a:r>
            <a:r>
              <a:rPr lang="en-US" dirty="0" smtClean="0"/>
              <a:t>);</a:t>
            </a:r>
          </a:p>
          <a:p>
            <a:r>
              <a:rPr lang="en-US" dirty="0" smtClean="0"/>
              <a:t>Clock clock = </a:t>
            </a:r>
            <a:r>
              <a:rPr lang="en-US" dirty="0" err="1" smtClean="0"/>
              <a:t>Clock.system</a:t>
            </a:r>
            <a:r>
              <a:rPr lang="en-US" dirty="0" smtClean="0"/>
              <a:t>(zone);</a:t>
            </a:r>
            <a:endParaRPr lang="en-US" dirty="0"/>
          </a:p>
          <a:p>
            <a:r>
              <a:rPr lang="en-US" dirty="0" err="1" smtClean="0"/>
              <a:t>LocalTime</a:t>
            </a:r>
            <a:r>
              <a:rPr lang="en-US" dirty="0" smtClean="0"/>
              <a:t> now = </a:t>
            </a:r>
            <a:r>
              <a:rPr lang="en-US" dirty="0" err="1" smtClean="0"/>
              <a:t>LocalTime.now</a:t>
            </a:r>
            <a:r>
              <a:rPr lang="en-US" dirty="0" smtClean="0"/>
              <a:t>(clock);</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29</a:t>
            </a:fld>
            <a:endParaRPr lang="en-US"/>
          </a:p>
        </p:txBody>
      </p:sp>
    </p:spTree>
    <p:extLst>
      <p:ext uri="{BB962C8B-B14F-4D97-AF65-F5344CB8AC3E}">
        <p14:creationId xmlns:p14="http://schemas.microsoft.com/office/powerpoint/2010/main" val="405170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5632351014_ccf347aee7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6362505" y="-3720806"/>
            <a:ext cx="25085052" cy="14114018"/>
          </a:xfrm>
        </p:spPr>
      </p:pic>
      <p:sp>
        <p:nvSpPr>
          <p:cNvPr id="4" name="Slide Number Placeholder 3"/>
          <p:cNvSpPr>
            <a:spLocks noGrp="1"/>
          </p:cNvSpPr>
          <p:nvPr>
            <p:ph type="sldNum" sz="quarter" idx="12"/>
          </p:nvPr>
        </p:nvSpPr>
        <p:spPr/>
        <p:txBody>
          <a:bodyPr/>
          <a:lstStyle/>
          <a:p>
            <a:fld id="{C51EAA63-D034-42AE-91FA-B13B9518C7BE}" type="slidenum">
              <a:rPr lang="en-US" smtClean="0"/>
              <a:pPr/>
              <a:t>3</a:t>
            </a:fld>
            <a:endParaRPr lang="en-US"/>
          </a:p>
        </p:txBody>
      </p:sp>
      <p:sp>
        <p:nvSpPr>
          <p:cNvPr id="6" name="Rectangle 5"/>
          <p:cNvSpPr/>
          <p:nvPr/>
        </p:nvSpPr>
        <p:spPr>
          <a:xfrm>
            <a:off x="0" y="6488668"/>
            <a:ext cx="5522891" cy="369332"/>
          </a:xfrm>
          <a:prstGeom prst="rect">
            <a:avLst/>
          </a:prstGeom>
        </p:spPr>
        <p:txBody>
          <a:bodyPr wrap="none">
            <a:spAutoFit/>
          </a:bodyPr>
          <a:lstStyle/>
          <a:p>
            <a:r>
              <a:rPr lang="en-US" dirty="0">
                <a:solidFill>
                  <a:srgbClr val="D9D9D9"/>
                </a:solidFill>
              </a:rPr>
              <a:t>https://</a:t>
            </a:r>
            <a:r>
              <a:rPr lang="en-US" dirty="0" err="1">
                <a:solidFill>
                  <a:srgbClr val="D9D9D9"/>
                </a:solidFill>
              </a:rPr>
              <a:t>www.flickr.com</a:t>
            </a:r>
            <a:r>
              <a:rPr lang="en-US" dirty="0">
                <a:solidFill>
                  <a:srgbClr val="D9D9D9"/>
                </a:solidFill>
              </a:rPr>
              <a:t>/photos/</a:t>
            </a:r>
            <a:r>
              <a:rPr lang="en-US" dirty="0" err="1">
                <a:solidFill>
                  <a:srgbClr val="D9D9D9"/>
                </a:solidFill>
              </a:rPr>
              <a:t>moira_fee</a:t>
            </a:r>
            <a:r>
              <a:rPr lang="en-US" dirty="0">
                <a:solidFill>
                  <a:srgbClr val="D9D9D9"/>
                </a:solidFill>
              </a:rPr>
              <a:t>/5632351014/</a:t>
            </a:r>
          </a:p>
        </p:txBody>
      </p:sp>
      <p:sp>
        <p:nvSpPr>
          <p:cNvPr id="7" name="TextBox 6"/>
          <p:cNvSpPr txBox="1"/>
          <p:nvPr/>
        </p:nvSpPr>
        <p:spPr>
          <a:xfrm>
            <a:off x="308902" y="257415"/>
            <a:ext cx="9009691" cy="914400"/>
          </a:xfrm>
          <a:prstGeom prst="rect">
            <a:avLst/>
          </a:prstGeom>
          <a:noFill/>
        </p:spPr>
        <p:txBody>
          <a:bodyPr wrap="none" lIns="0" tIns="0" rIns="0" bIns="0" rtlCol="0">
            <a:noAutofit/>
          </a:bodyPr>
          <a:lstStyle/>
          <a:p>
            <a:pPr>
              <a:lnSpc>
                <a:spcPct val="90000"/>
              </a:lnSpc>
            </a:pPr>
            <a:r>
              <a:rPr lang="en-US" sz="4000" dirty="0" smtClean="0">
                <a:solidFill>
                  <a:schemeClr val="bg1"/>
                </a:solidFill>
              </a:rPr>
              <a:t>But humans are scared of us!</a:t>
            </a:r>
          </a:p>
        </p:txBody>
      </p:sp>
    </p:spTree>
    <p:extLst>
      <p:ext uri="{BB962C8B-B14F-4D97-AF65-F5344CB8AC3E}">
        <p14:creationId xmlns:p14="http://schemas.microsoft.com/office/powerpoint/2010/main" val="12065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0" fill="hold"/>
                                        <p:tgtEl>
                                          <p:spTgt spid="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30</a:t>
            </a:fld>
            <a:endParaRPr lang="en-US"/>
          </a:p>
        </p:txBody>
      </p:sp>
      <p:sp>
        <p:nvSpPr>
          <p:cNvPr id="8" name="Rounded Rectangular Callout 7"/>
          <p:cNvSpPr/>
          <p:nvPr/>
        </p:nvSpPr>
        <p:spPr bwMode="gray">
          <a:xfrm>
            <a:off x="1144868" y="1198529"/>
            <a:ext cx="3989151" cy="1395302"/>
          </a:xfrm>
          <a:prstGeom prst="wedgeRoundRectCallout">
            <a:avLst>
              <a:gd name="adj1" fmla="val -54017"/>
              <a:gd name="adj2" fmla="val 75321"/>
              <a:gd name="adj3" fmla="val 16667"/>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dirty="0" smtClean="0"/>
              <a:t>Wait!!!  I just want your brains…</a:t>
            </a:r>
          </a:p>
        </p:txBody>
      </p:sp>
    </p:spTree>
    <p:extLst>
      <p:ext uri="{BB962C8B-B14F-4D97-AF65-F5344CB8AC3E}">
        <p14:creationId xmlns:p14="http://schemas.microsoft.com/office/powerpoint/2010/main" val="218927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Adjusters</a:t>
            </a:r>
            <a:endParaRPr lang="en-US" dirty="0"/>
          </a:p>
        </p:txBody>
      </p:sp>
      <p:sp>
        <p:nvSpPr>
          <p:cNvPr id="3" name="Content Placeholder 2"/>
          <p:cNvSpPr>
            <a:spLocks noGrp="1"/>
          </p:cNvSpPr>
          <p:nvPr>
            <p:ph idx="1"/>
          </p:nvPr>
        </p:nvSpPr>
        <p:spPr/>
        <p:txBody>
          <a:bodyPr/>
          <a:lstStyle/>
          <a:p>
            <a:r>
              <a:rPr lang="en-US" dirty="0" smtClean="0"/>
              <a:t>Predefined adjustors for common cases</a:t>
            </a:r>
          </a:p>
          <a:p>
            <a:pPr lvl="1"/>
            <a:r>
              <a:rPr lang="en-US" dirty="0" smtClean="0"/>
              <a:t>First or last day of month</a:t>
            </a:r>
          </a:p>
          <a:p>
            <a:pPr lvl="2"/>
            <a:r>
              <a:rPr lang="en-US" dirty="0" err="1"/>
              <a:t>date.with</a:t>
            </a:r>
            <a:r>
              <a:rPr lang="en-US" dirty="0"/>
              <a:t>(</a:t>
            </a:r>
            <a:r>
              <a:rPr lang="en-US" dirty="0" err="1"/>
              <a:t>TemporalAdjusters.firstDayOfMonth</a:t>
            </a:r>
            <a:r>
              <a:rPr lang="en-US" dirty="0"/>
              <a:t>(</a:t>
            </a:r>
            <a:r>
              <a:rPr lang="en-US" dirty="0" smtClean="0"/>
              <a:t>))</a:t>
            </a:r>
          </a:p>
          <a:p>
            <a:pPr lvl="1"/>
            <a:r>
              <a:rPr lang="en-US" dirty="0" smtClean="0"/>
              <a:t>First or last day of year</a:t>
            </a:r>
          </a:p>
          <a:p>
            <a:pPr lvl="2"/>
            <a:r>
              <a:rPr lang="en-US" dirty="0" err="1"/>
              <a:t>date.with</a:t>
            </a:r>
            <a:r>
              <a:rPr lang="en-US" dirty="0"/>
              <a:t>(</a:t>
            </a:r>
            <a:r>
              <a:rPr lang="en-US" dirty="0" err="1" smtClean="0"/>
              <a:t>TemporalAdjusters.firstDayOfNextYear</a:t>
            </a:r>
            <a:r>
              <a:rPr lang="en-US" dirty="0" smtClean="0"/>
              <a:t>())</a:t>
            </a:r>
          </a:p>
          <a:p>
            <a:pPr lvl="1"/>
            <a:r>
              <a:rPr lang="en-US" dirty="0" smtClean="0"/>
              <a:t>Last Friday of the month</a:t>
            </a:r>
          </a:p>
          <a:p>
            <a:pPr lvl="2"/>
            <a:r>
              <a:rPr lang="en-US" dirty="0" err="1" smtClean="0"/>
              <a:t>date.with</a:t>
            </a:r>
            <a:r>
              <a:rPr lang="en-US" dirty="0" smtClean="0"/>
              <a:t>(</a:t>
            </a:r>
            <a:r>
              <a:rPr lang="en-US" dirty="0" err="1" smtClean="0"/>
              <a:t>TemporalAdjusters.lastInMonth</a:t>
            </a:r>
            <a:r>
              <a:rPr lang="en-US" dirty="0" smtClean="0"/>
              <a:t>(</a:t>
            </a:r>
            <a:r>
              <a:rPr lang="en-US" dirty="0" err="1" smtClean="0"/>
              <a:t>DayOfWeek.FRIDAY</a:t>
            </a:r>
            <a:r>
              <a:rPr lang="en-US" dirty="0" smtClean="0"/>
              <a:t>))</a:t>
            </a:r>
          </a:p>
          <a:p>
            <a:r>
              <a:rPr lang="en-US" dirty="0" smtClean="0"/>
              <a:t>Custom adjusters for your own business logic</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31</a:t>
            </a:fld>
            <a:endParaRPr lang="en-US"/>
          </a:p>
        </p:txBody>
      </p:sp>
    </p:spTree>
    <p:extLst>
      <p:ext uri="{BB962C8B-B14F-4D97-AF65-F5344CB8AC3E}">
        <p14:creationId xmlns:p14="http://schemas.microsoft.com/office/powerpoint/2010/main" val="427913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Friday 13</a:t>
            </a:r>
            <a:r>
              <a:rPr lang="en-US" baseline="30000" dirty="0" smtClean="0"/>
              <a:t>th</a:t>
            </a:r>
            <a:r>
              <a:rPr lang="en-US" dirty="0" smtClean="0"/>
              <a:t> </a:t>
            </a:r>
            <a:r>
              <a:rPr lang="en-US" dirty="0" err="1" smtClean="0"/>
              <a:t>TimeAdjuster</a:t>
            </a:r>
            <a:endParaRPr lang="en-US" dirty="0"/>
          </a:p>
        </p:txBody>
      </p:sp>
      <p:sp>
        <p:nvSpPr>
          <p:cNvPr id="3" name="Content Placeholder 2"/>
          <p:cNvSpPr>
            <a:spLocks noGrp="1"/>
          </p:cNvSpPr>
          <p:nvPr>
            <p:ph idx="1"/>
          </p:nvPr>
        </p:nvSpPr>
        <p:spPr/>
        <p:txBody>
          <a:bodyPr>
            <a:normAutofit fontScale="77500" lnSpcReduction="20000"/>
          </a:bodyPr>
          <a:lstStyle/>
          <a:p>
            <a:r>
              <a:rPr lang="en-US" dirty="0"/>
              <a:t> </a:t>
            </a:r>
            <a:r>
              <a:rPr lang="en-US" dirty="0" err="1"/>
              <a:t>TemporalAdjuster</a:t>
            </a:r>
            <a:r>
              <a:rPr lang="en-US" dirty="0"/>
              <a:t> friday13Adjuster = temporal -&gt; {</a:t>
            </a:r>
          </a:p>
          <a:p>
            <a:r>
              <a:rPr lang="en-US" dirty="0" smtClean="0"/>
              <a:t>    </a:t>
            </a:r>
            <a:r>
              <a:rPr lang="en-US" dirty="0"/>
              <a:t>if (</a:t>
            </a:r>
            <a:r>
              <a:rPr lang="en-US" dirty="0" err="1"/>
              <a:t>temporal.get</a:t>
            </a:r>
            <a:r>
              <a:rPr lang="en-US" dirty="0"/>
              <a:t>(</a:t>
            </a:r>
            <a:r>
              <a:rPr lang="en-US" dirty="0" err="1"/>
              <a:t>ChronoField.DAY_OF_MONTH</a:t>
            </a:r>
            <a:r>
              <a:rPr lang="en-US" dirty="0"/>
              <a:t>) &gt; 13) temporal = </a:t>
            </a:r>
            <a:r>
              <a:rPr lang="en-US" dirty="0" smtClean="0"/>
              <a:t/>
            </a:r>
            <a:br>
              <a:rPr lang="en-US" dirty="0" smtClean="0"/>
            </a:br>
            <a:r>
              <a:rPr lang="en-US" dirty="0" smtClean="0"/>
              <a:t>        </a:t>
            </a:r>
            <a:r>
              <a:rPr lang="en-US" dirty="0" err="1" smtClean="0"/>
              <a:t>temporal.plus</a:t>
            </a:r>
            <a:r>
              <a:rPr lang="en-US" dirty="0"/>
              <a:t>(1, </a:t>
            </a:r>
            <a:r>
              <a:rPr lang="en-US" dirty="0" err="1"/>
              <a:t>ChronoUnit.MONTHS</a:t>
            </a:r>
            <a:r>
              <a:rPr lang="en-US" dirty="0"/>
              <a:t>);</a:t>
            </a:r>
          </a:p>
          <a:p>
            <a:r>
              <a:rPr lang="en-US" dirty="0" smtClean="0"/>
              <a:t>    </a:t>
            </a:r>
            <a:r>
              <a:rPr lang="en-US" dirty="0"/>
              <a:t>temporal = </a:t>
            </a:r>
            <a:r>
              <a:rPr lang="en-US" dirty="0" err="1"/>
              <a:t>temporal.with</a:t>
            </a:r>
            <a:r>
              <a:rPr lang="en-US" dirty="0"/>
              <a:t>(</a:t>
            </a:r>
            <a:r>
              <a:rPr lang="en-US" dirty="0" err="1"/>
              <a:t>ChronoField.DAY_OF_MONTH</a:t>
            </a:r>
            <a:r>
              <a:rPr lang="en-US" dirty="0"/>
              <a:t>, 13);</a:t>
            </a:r>
          </a:p>
          <a:p>
            <a:r>
              <a:rPr lang="en-US" dirty="0" smtClean="0"/>
              <a:t>    </a:t>
            </a:r>
            <a:r>
              <a:rPr lang="en-US" dirty="0" err="1"/>
              <a:t>System.out.println</a:t>
            </a:r>
            <a:r>
              <a:rPr lang="en-US" dirty="0"/>
              <a:t>("temporal = " + temporal);</a:t>
            </a:r>
          </a:p>
          <a:p>
            <a:r>
              <a:rPr lang="en-US" dirty="0" smtClean="0"/>
              <a:t>    </a:t>
            </a:r>
            <a:r>
              <a:rPr lang="en-US" dirty="0"/>
              <a:t>while (</a:t>
            </a:r>
            <a:r>
              <a:rPr lang="en-US" dirty="0" err="1"/>
              <a:t>temporal.get</a:t>
            </a:r>
            <a:r>
              <a:rPr lang="en-US" dirty="0"/>
              <a:t>(</a:t>
            </a:r>
            <a:r>
              <a:rPr lang="en-US" dirty="0" err="1"/>
              <a:t>ChronoField.DAY_OF_WEEK</a:t>
            </a:r>
            <a:r>
              <a:rPr lang="en-US" dirty="0"/>
              <a:t>) != </a:t>
            </a:r>
            <a:r>
              <a:rPr lang="en-US" dirty="0" smtClean="0"/>
              <a:t/>
            </a:r>
            <a:br>
              <a:rPr lang="en-US" dirty="0" smtClean="0"/>
            </a:br>
            <a:r>
              <a:rPr lang="en-US" dirty="0" smtClean="0"/>
              <a:t>           </a:t>
            </a:r>
            <a:r>
              <a:rPr lang="en-US" dirty="0" err="1" smtClean="0"/>
              <a:t>DayOfWeek.FRIDAY.getValue</a:t>
            </a:r>
            <a:r>
              <a:rPr lang="en-US" dirty="0"/>
              <a:t>()) {</a:t>
            </a:r>
          </a:p>
          <a:p>
            <a:r>
              <a:rPr lang="en-US" dirty="0" smtClean="0"/>
              <a:t>        </a:t>
            </a:r>
            <a:r>
              <a:rPr lang="en-US" dirty="0"/>
              <a:t>temporal = </a:t>
            </a:r>
            <a:r>
              <a:rPr lang="en-US" dirty="0" err="1"/>
              <a:t>temporal.plus</a:t>
            </a:r>
            <a:r>
              <a:rPr lang="en-US" dirty="0"/>
              <a:t>(1, </a:t>
            </a:r>
            <a:r>
              <a:rPr lang="en-US" dirty="0" err="1"/>
              <a:t>ChronoUnit.MONTHS</a:t>
            </a:r>
            <a:r>
              <a:rPr lang="en-US" dirty="0"/>
              <a:t>);</a:t>
            </a:r>
          </a:p>
          <a:p>
            <a:r>
              <a:rPr lang="en-US" dirty="0" smtClean="0"/>
              <a:t>        </a:t>
            </a:r>
            <a:r>
              <a:rPr lang="en-US" dirty="0" err="1"/>
              <a:t>System.out.println</a:t>
            </a:r>
            <a:r>
              <a:rPr lang="en-US" dirty="0"/>
              <a:t>("temporal = " + temporal);</a:t>
            </a:r>
          </a:p>
          <a:p>
            <a:r>
              <a:rPr lang="en-US" dirty="0" smtClean="0"/>
              <a:t>    }</a:t>
            </a:r>
          </a:p>
          <a:p>
            <a:r>
              <a:rPr lang="en-US" dirty="0" smtClean="0"/>
              <a:t>    return temporal;</a:t>
            </a:r>
          </a:p>
          <a:p>
            <a:r>
              <a:rPr lang="en-US" dirty="0" smtClean="0"/>
              <a:t>};</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32</a:t>
            </a:fld>
            <a:endParaRPr lang="en-US"/>
          </a:p>
        </p:txBody>
      </p:sp>
    </p:spTree>
    <p:extLst>
      <p:ext uri="{BB962C8B-B14F-4D97-AF65-F5344CB8AC3E}">
        <p14:creationId xmlns:p14="http://schemas.microsoft.com/office/powerpoint/2010/main" val="350479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Zombified</a:t>
            </a:r>
            <a:r>
              <a:rPr lang="en-US" dirty="0" smtClean="0"/>
              <a:t> picture here…</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33</a:t>
            </a:fld>
            <a:endParaRPr lang="en-US"/>
          </a:p>
        </p:txBody>
      </p:sp>
    </p:spTree>
    <p:extLst>
      <p:ext uri="{BB962C8B-B14F-4D97-AF65-F5344CB8AC3E}">
        <p14:creationId xmlns:p14="http://schemas.microsoft.com/office/powerpoint/2010/main" val="40033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1833002341_f739bccb6b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34</a:t>
            </a:fld>
            <a:endParaRPr lang="en-US"/>
          </a:p>
        </p:txBody>
      </p:sp>
      <p:sp>
        <p:nvSpPr>
          <p:cNvPr id="6" name="Rectangle 5"/>
          <p:cNvSpPr/>
          <p:nvPr/>
        </p:nvSpPr>
        <p:spPr>
          <a:xfrm>
            <a:off x="0" y="6488668"/>
            <a:ext cx="5218007" cy="369332"/>
          </a:xfrm>
          <a:prstGeom prst="rect">
            <a:avLst/>
          </a:prstGeom>
        </p:spPr>
        <p:txBody>
          <a:bodyPr wrap="none">
            <a:spAutoFit/>
          </a:bodyPr>
          <a:lstStyle/>
          <a:p>
            <a:r>
              <a:rPr lang="en-US" dirty="0">
                <a:solidFill>
                  <a:schemeClr val="bg1">
                    <a:lumMod val="75000"/>
                  </a:schemeClr>
                </a:solidFill>
              </a:rPr>
              <a:t>https://</a:t>
            </a:r>
            <a:r>
              <a:rPr lang="en-US" dirty="0" err="1">
                <a:solidFill>
                  <a:schemeClr val="bg1">
                    <a:lumMod val="75000"/>
                  </a:schemeClr>
                </a:solidFill>
              </a:rPr>
              <a:t>www.flickr.com</a:t>
            </a:r>
            <a:r>
              <a:rPr lang="en-US" dirty="0">
                <a:solidFill>
                  <a:schemeClr val="bg1">
                    <a:lumMod val="75000"/>
                  </a:schemeClr>
                </a:solidFill>
              </a:rPr>
              <a:t>/photos/s1mone/1833002341</a:t>
            </a:r>
          </a:p>
        </p:txBody>
      </p:sp>
    </p:spTree>
    <p:extLst>
      <p:ext uri="{BB962C8B-B14F-4D97-AF65-F5344CB8AC3E}">
        <p14:creationId xmlns:p14="http://schemas.microsoft.com/office/powerpoint/2010/main" val="20474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1813" y="459353"/>
            <a:ext cx="11125199" cy="893278"/>
          </a:xfrm>
        </p:spPr>
        <p:txBody>
          <a:bodyPr/>
          <a:lstStyle/>
          <a:p>
            <a:r>
              <a:rPr lang="en-US" dirty="0" smtClean="0"/>
              <a:t>Confessions of a Former Agile Methodologist</a:t>
            </a:r>
            <a:endParaRPr lang="en-US" dirty="0"/>
          </a:p>
        </p:txBody>
      </p:sp>
      <p:sp>
        <p:nvSpPr>
          <p:cNvPr id="6" name="Text Placeholder 5"/>
          <p:cNvSpPr>
            <a:spLocks noGrp="1"/>
          </p:cNvSpPr>
          <p:nvPr>
            <p:ph type="body" sz="quarter" idx="13"/>
          </p:nvPr>
        </p:nvSpPr>
        <p:spPr>
          <a:xfrm>
            <a:off x="531813" y="1732027"/>
            <a:ext cx="11125199" cy="1055712"/>
          </a:xfrm>
        </p:spPr>
        <p:txBody>
          <a:bodyPr/>
          <a:lstStyle/>
          <a:p>
            <a:r>
              <a:rPr lang="en-US" dirty="0" smtClean="0"/>
              <a:t>Stephen Chin (@</a:t>
            </a:r>
            <a:r>
              <a:rPr lang="en-US" dirty="0" err="1" smtClean="0"/>
              <a:t>steveonjava</a:t>
            </a:r>
            <a:r>
              <a:rPr lang="en-US" dirty="0" smtClean="0"/>
              <a:t>)</a:t>
            </a:r>
          </a:p>
          <a:p>
            <a:r>
              <a:rPr lang="en-US" dirty="0" smtClean="0"/>
              <a:t>Java Technology Evangelist</a:t>
            </a:r>
          </a:p>
          <a:p>
            <a:r>
              <a:rPr lang="en-US" dirty="0" err="1" smtClean="0"/>
              <a:t>JavaOne</a:t>
            </a:r>
            <a:r>
              <a:rPr lang="en-US" dirty="0" smtClean="0"/>
              <a:t> Conference Chair</a:t>
            </a:r>
            <a:endParaRPr lang="en-US" dirty="0"/>
          </a:p>
        </p:txBody>
      </p:sp>
      <p:pic>
        <p:nvPicPr>
          <p:cNvPr id="16" name="Picture 15" descr="Horizontal JavaOne-Oracle co-branded logo in white on blue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66810" y="6263640"/>
            <a:ext cx="1889615" cy="594360"/>
          </a:xfrm>
          <a:prstGeom prst="rect">
            <a:avLst/>
          </a:prstGeom>
        </p:spPr>
      </p:pic>
    </p:spTree>
    <p:extLst>
      <p:ext uri="{BB962C8B-B14F-4D97-AF65-F5344CB8AC3E}">
        <p14:creationId xmlns:p14="http://schemas.microsoft.com/office/powerpoint/2010/main" val="164295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Agile Story…</a:t>
            </a:r>
            <a:endParaRPr lang="en-US" dirty="0"/>
          </a:p>
        </p:txBody>
      </p:sp>
      <p:sp>
        <p:nvSpPr>
          <p:cNvPr id="5" name="Text Placeholder 4"/>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36</a:t>
            </a:fld>
            <a:endParaRPr lang="en-US"/>
          </a:p>
        </p:txBody>
      </p:sp>
      <p:pic>
        <p:nvPicPr>
          <p:cNvPr id="6" name="Picture 5" descr="6034683535_8754f92f28_b.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09778" y="1567072"/>
            <a:ext cx="2714833" cy="4070262"/>
          </a:xfrm>
          <a:prstGeom prst="rect">
            <a:avLst/>
          </a:prstGeom>
        </p:spPr>
      </p:pic>
      <p:sp>
        <p:nvSpPr>
          <p:cNvPr id="7" name="Rectangle 6"/>
          <p:cNvSpPr/>
          <p:nvPr/>
        </p:nvSpPr>
        <p:spPr>
          <a:xfrm>
            <a:off x="529022" y="6439183"/>
            <a:ext cx="6083717" cy="369332"/>
          </a:xfrm>
          <a:prstGeom prst="rect">
            <a:avLst/>
          </a:prstGeom>
        </p:spPr>
        <p:txBody>
          <a:bodyPr wrap="none">
            <a:spAutoFit/>
          </a:bodyPr>
          <a:lstStyle/>
          <a:p>
            <a:r>
              <a:rPr lang="pl-PL" dirty="0" err="1"/>
              <a:t>https</a:t>
            </a:r>
            <a:r>
              <a:rPr lang="pl-PL" dirty="0"/>
              <a:t>://</a:t>
            </a:r>
            <a:r>
              <a:rPr lang="pl-PL" dirty="0" err="1"/>
              <a:t>www.flickr.com</a:t>
            </a:r>
            <a:r>
              <a:rPr lang="pl-PL" dirty="0"/>
              <a:t>/</a:t>
            </a:r>
            <a:r>
              <a:rPr lang="pl-PL" dirty="0" err="1"/>
              <a:t>photos</a:t>
            </a:r>
            <a:r>
              <a:rPr lang="pl-PL" dirty="0"/>
              <a:t>/23950335@N07/6034683535/</a:t>
            </a:r>
            <a:endParaRPr lang="en-US" dirty="0"/>
          </a:p>
        </p:txBody>
      </p:sp>
    </p:spTree>
    <p:extLst>
      <p:ext uri="{BB962C8B-B14F-4D97-AF65-F5344CB8AC3E}">
        <p14:creationId xmlns:p14="http://schemas.microsoft.com/office/powerpoint/2010/main" val="282839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1812" y="406401"/>
            <a:ext cx="11125200" cy="500852"/>
          </a:xfrm>
        </p:spPr>
        <p:txBody>
          <a:bodyPr/>
          <a:lstStyle/>
          <a:p>
            <a:r>
              <a:rPr lang="en-US" dirty="0" smtClean="0"/>
              <a:t>Once upon a time…   I was a happy hacker</a:t>
            </a:r>
            <a:endParaRPr lang="en-US" dirty="0"/>
          </a:p>
        </p:txBody>
      </p:sp>
      <p:pic>
        <p:nvPicPr>
          <p:cNvPr id="7" name="Content Placeholder 6" descr="8453569593_5ceb57f85a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089025"/>
            <a:ext cx="11125200" cy="4921250"/>
          </a:xfrm>
        </p:spPr>
      </p:pic>
      <p:sp>
        <p:nvSpPr>
          <p:cNvPr id="4" name="Slide Number Placeholder 3"/>
          <p:cNvSpPr>
            <a:spLocks noGrp="1"/>
          </p:cNvSpPr>
          <p:nvPr>
            <p:ph type="sldNum" sz="quarter" idx="12"/>
          </p:nvPr>
        </p:nvSpPr>
        <p:spPr/>
        <p:txBody>
          <a:bodyPr/>
          <a:lstStyle/>
          <a:p>
            <a:fld id="{C51EAA63-D034-42AE-91FA-B13B9518C7BE}" type="slidenum">
              <a:rPr lang="en-US" smtClean="0"/>
              <a:pPr/>
              <a:t>37</a:t>
            </a:fld>
            <a:endParaRPr lang="en-US"/>
          </a:p>
        </p:txBody>
      </p:sp>
      <p:sp>
        <p:nvSpPr>
          <p:cNvPr id="8" name="Rectangle 7"/>
          <p:cNvSpPr/>
          <p:nvPr/>
        </p:nvSpPr>
        <p:spPr>
          <a:xfrm>
            <a:off x="526580" y="6455678"/>
            <a:ext cx="5494826" cy="369332"/>
          </a:xfrm>
          <a:prstGeom prst="rect">
            <a:avLst/>
          </a:prstGeom>
        </p:spPr>
        <p:txBody>
          <a:bodyPr wrap="none">
            <a:spAutoFit/>
          </a:bodyPr>
          <a:lstStyle/>
          <a:p>
            <a:r>
              <a:rPr lang="en-US" dirty="0"/>
              <a:t>https://</a:t>
            </a:r>
            <a:r>
              <a:rPr lang="en-US" dirty="0" err="1"/>
              <a:t>www.flickr.com</a:t>
            </a:r>
            <a:r>
              <a:rPr lang="en-US" dirty="0"/>
              <a:t>/photos/</a:t>
            </a:r>
            <a:r>
              <a:rPr lang="en-US" dirty="0" err="1"/>
              <a:t>brickpimp</a:t>
            </a:r>
            <a:r>
              <a:rPr lang="en-US" dirty="0"/>
              <a:t>/8453569593/</a:t>
            </a:r>
          </a:p>
        </p:txBody>
      </p:sp>
    </p:spTree>
    <p:extLst>
      <p:ext uri="{BB962C8B-B14F-4D97-AF65-F5344CB8AC3E}">
        <p14:creationId xmlns:p14="http://schemas.microsoft.com/office/powerpoint/2010/main" val="371304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65807"/>
          </a:xfrm>
        </p:spPr>
        <p:txBody>
          <a:bodyPr/>
          <a:lstStyle/>
          <a:p>
            <a:r>
              <a:rPr lang="en-US" smtClean="0"/>
              <a:t>Working in </a:t>
            </a:r>
            <a:r>
              <a:rPr lang="en-US" dirty="0" smtClean="0"/>
              <a:t>teams with friendly coworkers…</a:t>
            </a:r>
            <a:endParaRPr lang="en-US" dirty="0"/>
          </a:p>
        </p:txBody>
      </p:sp>
      <p:pic>
        <p:nvPicPr>
          <p:cNvPr id="5" name="Content Placeholder 4" descr="5250948891_909f526b64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220788"/>
            <a:ext cx="11125200" cy="4838700"/>
          </a:xfrm>
        </p:spPr>
      </p:pic>
      <p:sp>
        <p:nvSpPr>
          <p:cNvPr id="4" name="Slide Number Placeholder 3"/>
          <p:cNvSpPr>
            <a:spLocks noGrp="1"/>
          </p:cNvSpPr>
          <p:nvPr>
            <p:ph type="sldNum" sz="quarter" idx="12"/>
          </p:nvPr>
        </p:nvSpPr>
        <p:spPr/>
        <p:txBody>
          <a:bodyPr/>
          <a:lstStyle/>
          <a:p>
            <a:fld id="{C51EAA63-D034-42AE-91FA-B13B9518C7BE}" type="slidenum">
              <a:rPr lang="en-US" smtClean="0"/>
              <a:pPr/>
              <a:t>38</a:t>
            </a:fld>
            <a:endParaRPr lang="en-US"/>
          </a:p>
        </p:txBody>
      </p:sp>
      <p:sp>
        <p:nvSpPr>
          <p:cNvPr id="6" name="Rectangle 5"/>
          <p:cNvSpPr/>
          <p:nvPr/>
        </p:nvSpPr>
        <p:spPr>
          <a:xfrm>
            <a:off x="520755" y="6439183"/>
            <a:ext cx="5968301" cy="369332"/>
          </a:xfrm>
          <a:prstGeom prst="rect">
            <a:avLst/>
          </a:prstGeom>
        </p:spPr>
        <p:txBody>
          <a:bodyPr wrap="none">
            <a:spAutoFit/>
          </a:bodyPr>
          <a:lstStyle/>
          <a:p>
            <a:r>
              <a:rPr lang="en-US" dirty="0"/>
              <a:t>https://</a:t>
            </a:r>
            <a:r>
              <a:rPr lang="en-US" dirty="0" err="1"/>
              <a:t>www.flickr.com</a:t>
            </a:r>
            <a:r>
              <a:rPr lang="en-US" dirty="0"/>
              <a:t>/photos/</a:t>
            </a:r>
            <a:r>
              <a:rPr lang="en-US" dirty="0" err="1"/>
              <a:t>oblongpictures</a:t>
            </a:r>
            <a:r>
              <a:rPr lang="en-US" dirty="0"/>
              <a:t>/5250948891/</a:t>
            </a:r>
          </a:p>
        </p:txBody>
      </p:sp>
    </p:spTree>
    <p:extLst>
      <p:ext uri="{BB962C8B-B14F-4D97-AF65-F5344CB8AC3E}">
        <p14:creationId xmlns:p14="http://schemas.microsoft.com/office/powerpoint/2010/main" val="306465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3329"/>
          </a:xfrm>
        </p:spPr>
        <p:txBody>
          <a:bodyPr/>
          <a:lstStyle/>
          <a:p>
            <a:r>
              <a:rPr lang="en-US" dirty="0" smtClean="0"/>
              <a:t>But a scary boss!</a:t>
            </a:r>
            <a:endParaRPr lang="en-US" dirty="0"/>
          </a:p>
        </p:txBody>
      </p:sp>
      <p:pic>
        <p:nvPicPr>
          <p:cNvPr id="5" name="Content Placeholder 4" descr="4493219149_d805903683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071563"/>
            <a:ext cx="11125200" cy="4872037"/>
          </a:xfrm>
        </p:spPr>
      </p:pic>
      <p:sp>
        <p:nvSpPr>
          <p:cNvPr id="4" name="Slide Number Placeholder 3"/>
          <p:cNvSpPr>
            <a:spLocks noGrp="1"/>
          </p:cNvSpPr>
          <p:nvPr>
            <p:ph type="sldNum" sz="quarter" idx="12"/>
          </p:nvPr>
        </p:nvSpPr>
        <p:spPr/>
        <p:txBody>
          <a:bodyPr/>
          <a:lstStyle/>
          <a:p>
            <a:fld id="{C51EAA63-D034-42AE-91FA-B13B9518C7BE}" type="slidenum">
              <a:rPr lang="en-US" smtClean="0"/>
              <a:pPr/>
              <a:t>39</a:t>
            </a:fld>
            <a:endParaRPr lang="en-US"/>
          </a:p>
        </p:txBody>
      </p:sp>
      <p:sp>
        <p:nvSpPr>
          <p:cNvPr id="6" name="Rectangle 5"/>
          <p:cNvSpPr/>
          <p:nvPr/>
        </p:nvSpPr>
        <p:spPr>
          <a:xfrm>
            <a:off x="520755" y="6439183"/>
            <a:ext cx="5968301" cy="369332"/>
          </a:xfrm>
          <a:prstGeom prst="rect">
            <a:avLst/>
          </a:prstGeom>
        </p:spPr>
        <p:txBody>
          <a:bodyPr wrap="none">
            <a:spAutoFit/>
          </a:bodyPr>
          <a:lstStyle/>
          <a:p>
            <a:r>
              <a:rPr lang="en-US" dirty="0"/>
              <a:t>https://</a:t>
            </a:r>
            <a:r>
              <a:rPr lang="en-US" dirty="0" err="1"/>
              <a:t>www.flickr.com</a:t>
            </a:r>
            <a:r>
              <a:rPr lang="en-US" dirty="0"/>
              <a:t>/photos/</a:t>
            </a:r>
            <a:r>
              <a:rPr lang="en-US" dirty="0" err="1"/>
              <a:t>oblongpictures</a:t>
            </a:r>
            <a:r>
              <a:rPr lang="en-US" dirty="0"/>
              <a:t>/5250948891/</a:t>
            </a:r>
          </a:p>
        </p:txBody>
      </p:sp>
    </p:spTree>
    <p:extLst>
      <p:ext uri="{BB962C8B-B14F-4D97-AF65-F5344CB8AC3E}">
        <p14:creationId xmlns:p14="http://schemas.microsoft.com/office/powerpoint/2010/main" val="64256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7861599590_87aa448e65_k.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4775960" cy="6858000"/>
          </a:xfrm>
        </p:spPr>
      </p:pic>
      <p:sp>
        <p:nvSpPr>
          <p:cNvPr id="4" name="Slide Number Placeholder 3"/>
          <p:cNvSpPr>
            <a:spLocks noGrp="1"/>
          </p:cNvSpPr>
          <p:nvPr>
            <p:ph type="sldNum" sz="quarter" idx="12"/>
          </p:nvPr>
        </p:nvSpPr>
        <p:spPr/>
        <p:txBody>
          <a:bodyPr/>
          <a:lstStyle/>
          <a:p>
            <a:fld id="{C51EAA63-D034-42AE-91FA-B13B9518C7BE}" type="slidenum">
              <a:rPr lang="en-US" smtClean="0"/>
              <a:pPr/>
              <a:t>4</a:t>
            </a:fld>
            <a:endParaRPr lang="en-US"/>
          </a:p>
        </p:txBody>
      </p:sp>
      <p:sp>
        <p:nvSpPr>
          <p:cNvPr id="6" name="TextBox 5"/>
          <p:cNvSpPr txBox="1"/>
          <p:nvPr/>
        </p:nvSpPr>
        <p:spPr>
          <a:xfrm>
            <a:off x="308902" y="257415"/>
            <a:ext cx="9009691" cy="914400"/>
          </a:xfrm>
          <a:prstGeom prst="rect">
            <a:avLst/>
          </a:prstGeom>
          <a:noFill/>
        </p:spPr>
        <p:txBody>
          <a:bodyPr wrap="none" lIns="0" tIns="0" rIns="0" bIns="0" rtlCol="0">
            <a:noAutofit/>
          </a:bodyPr>
          <a:lstStyle/>
          <a:p>
            <a:pPr>
              <a:lnSpc>
                <a:spcPct val="90000"/>
              </a:lnSpc>
            </a:pPr>
            <a:r>
              <a:rPr lang="en-US" sz="4000" dirty="0" smtClean="0">
                <a:solidFill>
                  <a:schemeClr val="bg1"/>
                </a:solidFill>
              </a:rPr>
              <a:t>Is it just because we eat brains?</a:t>
            </a:r>
          </a:p>
        </p:txBody>
      </p:sp>
      <p:sp>
        <p:nvSpPr>
          <p:cNvPr id="7" name="Rectangle 6"/>
          <p:cNvSpPr/>
          <p:nvPr/>
        </p:nvSpPr>
        <p:spPr>
          <a:xfrm>
            <a:off x="0" y="6488668"/>
            <a:ext cx="5237331" cy="369332"/>
          </a:xfrm>
          <a:prstGeom prst="rect">
            <a:avLst/>
          </a:prstGeom>
        </p:spPr>
        <p:txBody>
          <a:bodyPr wrap="none">
            <a:spAutoFit/>
          </a:bodyPr>
          <a:lstStyle/>
          <a:p>
            <a:r>
              <a:rPr lang="en-US" dirty="0">
                <a:solidFill>
                  <a:srgbClr val="D9D9D9"/>
                </a:solidFill>
              </a:rPr>
              <a:t>https://</a:t>
            </a:r>
            <a:r>
              <a:rPr lang="en-US" dirty="0" err="1">
                <a:solidFill>
                  <a:srgbClr val="D9D9D9"/>
                </a:solidFill>
              </a:rPr>
              <a:t>www.flickr.com</a:t>
            </a:r>
            <a:r>
              <a:rPr lang="en-US" dirty="0">
                <a:solidFill>
                  <a:srgbClr val="D9D9D9"/>
                </a:solidFill>
              </a:rPr>
              <a:t>/photos/</a:t>
            </a:r>
            <a:r>
              <a:rPr lang="en-US" dirty="0" err="1">
                <a:solidFill>
                  <a:srgbClr val="D9D9D9"/>
                </a:solidFill>
              </a:rPr>
              <a:t>dwilliss</a:t>
            </a:r>
            <a:r>
              <a:rPr lang="en-US" dirty="0">
                <a:solidFill>
                  <a:srgbClr val="D9D9D9"/>
                </a:solidFill>
              </a:rPr>
              <a:t>/7861599590/</a:t>
            </a:r>
          </a:p>
        </p:txBody>
      </p:sp>
    </p:spTree>
    <p:extLst>
      <p:ext uri="{BB962C8B-B14F-4D97-AF65-F5344CB8AC3E}">
        <p14:creationId xmlns:p14="http://schemas.microsoft.com/office/powerpoint/2010/main" val="21485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7.38858E-6 5.90361E-6 L -0.20849 5.90361E-6 " pathEditMode="relative" ptsTypes="AA">
                                      <p:cBhvr>
                                        <p:cTn id="6" dur="5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179390917_9f27b605bf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21192" y="1320739"/>
            <a:ext cx="10205623" cy="5079512"/>
          </a:xfrm>
          <a:prstGeom prst="rect">
            <a:avLst/>
          </a:prstGeom>
        </p:spPr>
      </p:pic>
      <p:sp>
        <p:nvSpPr>
          <p:cNvPr id="2" name="Title 1"/>
          <p:cNvSpPr>
            <a:spLocks noGrp="1"/>
          </p:cNvSpPr>
          <p:nvPr>
            <p:ph type="title"/>
          </p:nvPr>
        </p:nvSpPr>
        <p:spPr>
          <a:xfrm>
            <a:off x="531812" y="406400"/>
            <a:ext cx="11125200" cy="583329"/>
          </a:xfrm>
        </p:spPr>
        <p:txBody>
          <a:bodyPr/>
          <a:lstStyle/>
          <a:p>
            <a:r>
              <a:rPr lang="en-US" dirty="0" smtClean="0"/>
              <a:t>Who went on "vacation" suddenly…</a:t>
            </a:r>
            <a:endParaRPr lang="en-US" dirty="0"/>
          </a:p>
        </p:txBody>
      </p:sp>
      <p:pic>
        <p:nvPicPr>
          <p:cNvPr id="5" name="Content Placeholder 4" descr="4493219149_d805903683_o.jpg"/>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backgroundRemoval t="9838" b="100000" l="9923" r="90018">
                        <a14:backgroundMark x1="23449" y1="95283" x2="23686" y2="99865"/>
                        <a14:backgroundMark x1="19610" y1="90701" x2="19965" y2="99865"/>
                      </a14:backgroundRemoval>
                    </a14:imgEffect>
                  </a14:imgLayer>
                </a14:imgProps>
              </a:ext>
              <a:ext uri="{28A0092B-C50C-407E-A947-70E740481C1C}">
                <a14:useLocalDpi xmlns:a14="http://schemas.microsoft.com/office/drawing/2010/main"/>
              </a:ext>
            </a:extLst>
          </a:blip>
          <a:srcRect/>
          <a:stretch/>
        </p:blipFill>
        <p:spPr>
          <a:xfrm>
            <a:off x="531813" y="1534913"/>
            <a:ext cx="11125200" cy="4872037"/>
          </a:xfrm>
        </p:spPr>
      </p:pic>
      <p:sp>
        <p:nvSpPr>
          <p:cNvPr id="4" name="Slide Number Placeholder 3"/>
          <p:cNvSpPr>
            <a:spLocks noGrp="1"/>
          </p:cNvSpPr>
          <p:nvPr>
            <p:ph type="sldNum" sz="quarter" idx="12"/>
          </p:nvPr>
        </p:nvSpPr>
        <p:spPr/>
        <p:txBody>
          <a:bodyPr/>
          <a:lstStyle/>
          <a:p>
            <a:fld id="{C51EAA63-D034-42AE-91FA-B13B9518C7BE}" type="slidenum">
              <a:rPr lang="en-US" smtClean="0"/>
              <a:pPr/>
              <a:t>40</a:t>
            </a:fld>
            <a:endParaRPr lang="en-US"/>
          </a:p>
        </p:txBody>
      </p:sp>
      <p:pic>
        <p:nvPicPr>
          <p:cNvPr id="7" name="Picture 6" descr="Horizontal JavaOne-Oracle co-branded logo in white on blue staging background."/>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766810" y="6263640"/>
            <a:ext cx="1889615" cy="594360"/>
          </a:xfrm>
          <a:prstGeom prst="rect">
            <a:avLst/>
          </a:prstGeom>
        </p:spPr>
      </p:pic>
      <p:sp>
        <p:nvSpPr>
          <p:cNvPr id="9" name="Rectangle 8"/>
          <p:cNvSpPr/>
          <p:nvPr/>
        </p:nvSpPr>
        <p:spPr>
          <a:xfrm>
            <a:off x="969798" y="6421427"/>
            <a:ext cx="6765735" cy="369332"/>
          </a:xfrm>
          <a:prstGeom prst="rect">
            <a:avLst/>
          </a:prstGeom>
        </p:spPr>
        <p:txBody>
          <a:bodyPr wrap="square">
            <a:spAutoFit/>
          </a:bodyPr>
          <a:lstStyle/>
          <a:p>
            <a:r>
              <a:rPr lang="en-US" dirty="0"/>
              <a:t>https://</a:t>
            </a:r>
            <a:r>
              <a:rPr lang="en-US" dirty="0" err="1"/>
              <a:t>www.flickr.com</a:t>
            </a:r>
            <a:r>
              <a:rPr lang="en-US" dirty="0"/>
              <a:t>/photos/</a:t>
            </a:r>
            <a:r>
              <a:rPr lang="en-US" dirty="0" err="1"/>
              <a:t>grandvelasrivieramaya</a:t>
            </a:r>
            <a:r>
              <a:rPr lang="en-US" dirty="0"/>
              <a:t>/3179390917/</a:t>
            </a:r>
          </a:p>
        </p:txBody>
      </p:sp>
    </p:spTree>
    <p:extLst>
      <p:ext uri="{BB962C8B-B14F-4D97-AF65-F5344CB8AC3E}">
        <p14:creationId xmlns:p14="http://schemas.microsoft.com/office/powerpoint/2010/main" val="35132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I was left holding the banana…</a:t>
            </a:r>
            <a:endParaRPr lang="en-US" dirty="0"/>
          </a:p>
        </p:txBody>
      </p:sp>
      <p:pic>
        <p:nvPicPr>
          <p:cNvPr id="5" name="Content Placeholder 4" descr="14765382780_70212f57ce_k.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b="-1239"/>
          <a:stretch/>
        </p:blipFill>
        <p:spPr>
          <a:xfrm>
            <a:off x="531813" y="1524000"/>
            <a:ext cx="11125200" cy="4419600"/>
          </a:xfrm>
        </p:spPr>
      </p:pic>
      <p:sp>
        <p:nvSpPr>
          <p:cNvPr id="4" name="Slide Number Placeholder 3"/>
          <p:cNvSpPr>
            <a:spLocks noGrp="1"/>
          </p:cNvSpPr>
          <p:nvPr>
            <p:ph type="sldNum" sz="quarter" idx="12"/>
          </p:nvPr>
        </p:nvSpPr>
        <p:spPr/>
        <p:txBody>
          <a:bodyPr/>
          <a:lstStyle/>
          <a:p>
            <a:fld id="{C51EAA63-D034-42AE-91FA-B13B9518C7BE}" type="slidenum">
              <a:rPr lang="en-US" smtClean="0"/>
              <a:pPr/>
              <a:t>41</a:t>
            </a:fld>
            <a:endParaRPr lang="en-US"/>
          </a:p>
        </p:txBody>
      </p:sp>
      <p:sp>
        <p:nvSpPr>
          <p:cNvPr id="6" name="Rectangle 5"/>
          <p:cNvSpPr/>
          <p:nvPr/>
        </p:nvSpPr>
        <p:spPr>
          <a:xfrm>
            <a:off x="522570" y="6411467"/>
            <a:ext cx="5865708" cy="369332"/>
          </a:xfrm>
          <a:prstGeom prst="rect">
            <a:avLst/>
          </a:prstGeom>
        </p:spPr>
        <p:txBody>
          <a:bodyPr wrap="none">
            <a:spAutoFit/>
          </a:bodyPr>
          <a:lstStyle/>
          <a:p>
            <a:r>
              <a:rPr lang="en-US" dirty="0"/>
              <a:t>https://</a:t>
            </a:r>
            <a:r>
              <a:rPr lang="en-US" dirty="0" err="1"/>
              <a:t>www.flickr.com</a:t>
            </a:r>
            <a:r>
              <a:rPr lang="en-US" dirty="0"/>
              <a:t>/photos/</a:t>
            </a:r>
            <a:r>
              <a:rPr lang="en-US" dirty="0" err="1"/>
              <a:t>kerrythomas</a:t>
            </a:r>
            <a:r>
              <a:rPr lang="en-US" dirty="0"/>
              <a:t>/14765382780/</a:t>
            </a:r>
          </a:p>
        </p:txBody>
      </p:sp>
    </p:spTree>
    <p:extLst>
      <p:ext uri="{BB962C8B-B14F-4D97-AF65-F5344CB8AC3E}">
        <p14:creationId xmlns:p14="http://schemas.microsoft.com/office/powerpoint/2010/main" val="23767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4515252" cy="1028708"/>
          </a:xfrm>
        </p:spPr>
        <p:txBody>
          <a:bodyPr/>
          <a:lstStyle/>
          <a:p>
            <a:r>
              <a:rPr lang="en-US" dirty="0" smtClean="0"/>
              <a:t>So we decided to go Extreme!</a:t>
            </a:r>
            <a:endParaRPr lang="en-US" dirty="0"/>
          </a:p>
        </p:txBody>
      </p:sp>
      <p:pic>
        <p:nvPicPr>
          <p:cNvPr id="6" name="Content Placeholder 5" descr="3401221326_fc0552053f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25004" r="-25004"/>
          <a:stretch/>
        </p:blipFill>
        <p:spPr>
          <a:xfrm>
            <a:off x="5640837" y="214442"/>
            <a:ext cx="6164620" cy="6185808"/>
          </a:xfrm>
        </p:spPr>
      </p:pic>
      <p:sp>
        <p:nvSpPr>
          <p:cNvPr id="4" name="Slide Number Placeholder 3"/>
          <p:cNvSpPr>
            <a:spLocks noGrp="1"/>
          </p:cNvSpPr>
          <p:nvPr>
            <p:ph type="sldNum" sz="quarter" idx="12"/>
          </p:nvPr>
        </p:nvSpPr>
        <p:spPr/>
        <p:txBody>
          <a:bodyPr/>
          <a:lstStyle/>
          <a:p>
            <a:fld id="{C51EAA63-D034-42AE-91FA-B13B9518C7BE}" type="slidenum">
              <a:rPr lang="en-US" smtClean="0"/>
              <a:pPr/>
              <a:t>42</a:t>
            </a:fld>
            <a:endParaRPr lang="en-US"/>
          </a:p>
        </p:txBody>
      </p:sp>
      <p:pic>
        <p:nvPicPr>
          <p:cNvPr id="7" name="Picture 6" descr="Horizontal JavaOne-Oracle co-branded logo in white on blue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66810" y="6263640"/>
            <a:ext cx="1889615" cy="594360"/>
          </a:xfrm>
          <a:prstGeom prst="rect">
            <a:avLst/>
          </a:prstGeom>
        </p:spPr>
      </p:pic>
      <p:sp>
        <p:nvSpPr>
          <p:cNvPr id="9" name="Rectangle 8"/>
          <p:cNvSpPr/>
          <p:nvPr/>
        </p:nvSpPr>
        <p:spPr>
          <a:xfrm>
            <a:off x="520339" y="6439183"/>
            <a:ext cx="4880550" cy="369332"/>
          </a:xfrm>
          <a:prstGeom prst="rect">
            <a:avLst/>
          </a:prstGeom>
        </p:spPr>
        <p:txBody>
          <a:bodyPr wrap="none">
            <a:spAutoFit/>
          </a:bodyPr>
          <a:lstStyle/>
          <a:p>
            <a:r>
              <a:rPr lang="en-US" dirty="0"/>
              <a:t>https://</a:t>
            </a:r>
            <a:r>
              <a:rPr lang="en-US" dirty="0" err="1"/>
              <a:t>www.flickr.com</a:t>
            </a:r>
            <a:r>
              <a:rPr lang="en-US" dirty="0"/>
              <a:t>/photos/</a:t>
            </a:r>
            <a:r>
              <a:rPr lang="en-US" dirty="0" err="1"/>
              <a:t>kwl</a:t>
            </a:r>
            <a:r>
              <a:rPr lang="en-US" dirty="0"/>
              <a:t>/3401221326/</a:t>
            </a:r>
          </a:p>
        </p:txBody>
      </p:sp>
    </p:spTree>
    <p:extLst>
      <p:ext uri="{BB962C8B-B14F-4D97-AF65-F5344CB8AC3E}">
        <p14:creationId xmlns:p14="http://schemas.microsoft.com/office/powerpoint/2010/main" val="230676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99825"/>
          </a:xfrm>
        </p:spPr>
        <p:txBody>
          <a:bodyPr/>
          <a:lstStyle/>
          <a:p>
            <a:r>
              <a:rPr lang="en-US" dirty="0" smtClean="0"/>
              <a:t>We started pair programming</a:t>
            </a:r>
            <a:endParaRPr lang="en-US" dirty="0"/>
          </a:p>
        </p:txBody>
      </p:sp>
      <p:pic>
        <p:nvPicPr>
          <p:cNvPr id="5" name="Content Placeholder 4" descr="3789762583_68b9465313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104900"/>
            <a:ext cx="11125200" cy="5030788"/>
          </a:xfrm>
        </p:spPr>
      </p:pic>
      <p:sp>
        <p:nvSpPr>
          <p:cNvPr id="4" name="Slide Number Placeholder 3"/>
          <p:cNvSpPr>
            <a:spLocks noGrp="1"/>
          </p:cNvSpPr>
          <p:nvPr>
            <p:ph type="sldNum" sz="quarter" idx="12"/>
          </p:nvPr>
        </p:nvSpPr>
        <p:spPr/>
        <p:txBody>
          <a:bodyPr/>
          <a:lstStyle/>
          <a:p>
            <a:fld id="{C51EAA63-D034-42AE-91FA-B13B9518C7BE}" type="slidenum">
              <a:rPr lang="en-US" smtClean="0"/>
              <a:pPr/>
              <a:t>43</a:t>
            </a:fld>
            <a:endParaRPr lang="en-US"/>
          </a:p>
        </p:txBody>
      </p:sp>
      <p:sp>
        <p:nvSpPr>
          <p:cNvPr id="6" name="Rectangle 5"/>
          <p:cNvSpPr/>
          <p:nvPr/>
        </p:nvSpPr>
        <p:spPr>
          <a:xfrm>
            <a:off x="533798" y="6439183"/>
            <a:ext cx="5876241" cy="369332"/>
          </a:xfrm>
          <a:prstGeom prst="rect">
            <a:avLst/>
          </a:prstGeom>
        </p:spPr>
        <p:txBody>
          <a:bodyPr wrap="none">
            <a:spAutoFit/>
          </a:bodyPr>
          <a:lstStyle/>
          <a:p>
            <a:r>
              <a:rPr lang="en-US" dirty="0"/>
              <a:t>https://</a:t>
            </a:r>
            <a:r>
              <a:rPr lang="en-US" dirty="0" err="1"/>
              <a:t>www.flickr.com</a:t>
            </a:r>
            <a:r>
              <a:rPr lang="en-US" dirty="0"/>
              <a:t>/photos/</a:t>
            </a:r>
            <a:r>
              <a:rPr lang="en-US" dirty="0" err="1"/>
              <a:t>benjamingolub</a:t>
            </a:r>
            <a:r>
              <a:rPr lang="en-US" dirty="0"/>
              <a:t>/3789762583</a:t>
            </a:r>
          </a:p>
        </p:txBody>
      </p:sp>
    </p:spTree>
    <p:extLst>
      <p:ext uri="{BB962C8B-B14F-4D97-AF65-F5344CB8AC3E}">
        <p14:creationId xmlns:p14="http://schemas.microsoft.com/office/powerpoint/2010/main" val="351004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Implemented unit testing…</a:t>
            </a:r>
            <a:endParaRPr lang="en-US" dirty="0"/>
          </a:p>
        </p:txBody>
      </p:sp>
      <p:pic>
        <p:nvPicPr>
          <p:cNvPr id="5" name="Content Placeholder 4" descr="4706639094_c4be15554e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p:pic>
      <p:sp>
        <p:nvSpPr>
          <p:cNvPr id="4" name="Slide Number Placeholder 3"/>
          <p:cNvSpPr>
            <a:spLocks noGrp="1"/>
          </p:cNvSpPr>
          <p:nvPr>
            <p:ph type="sldNum" sz="quarter" idx="12"/>
          </p:nvPr>
        </p:nvSpPr>
        <p:spPr/>
        <p:txBody>
          <a:bodyPr/>
          <a:lstStyle/>
          <a:p>
            <a:fld id="{C51EAA63-D034-42AE-91FA-B13B9518C7BE}" type="slidenum">
              <a:rPr lang="en-US" smtClean="0"/>
              <a:pPr/>
              <a:t>44</a:t>
            </a:fld>
            <a:endParaRPr lang="en-US"/>
          </a:p>
        </p:txBody>
      </p:sp>
      <p:sp>
        <p:nvSpPr>
          <p:cNvPr id="6" name="Rectangle 5"/>
          <p:cNvSpPr/>
          <p:nvPr/>
        </p:nvSpPr>
        <p:spPr>
          <a:xfrm>
            <a:off x="522693" y="6411466"/>
            <a:ext cx="5601564" cy="369332"/>
          </a:xfrm>
          <a:prstGeom prst="rect">
            <a:avLst/>
          </a:prstGeom>
        </p:spPr>
        <p:txBody>
          <a:bodyPr wrap="none">
            <a:spAutoFit/>
          </a:bodyPr>
          <a:lstStyle/>
          <a:p>
            <a:r>
              <a:rPr lang="en-US" dirty="0"/>
              <a:t>https://</a:t>
            </a:r>
            <a:r>
              <a:rPr lang="en-US" dirty="0" err="1"/>
              <a:t>www.flickr.com</a:t>
            </a:r>
            <a:r>
              <a:rPr lang="en-US" dirty="0"/>
              <a:t>/photos/</a:t>
            </a:r>
            <a:r>
              <a:rPr lang="en-US" dirty="0" err="1"/>
              <a:t>magicdaddy</a:t>
            </a:r>
            <a:r>
              <a:rPr lang="en-US" dirty="0"/>
              <a:t>/4706639094</a:t>
            </a:r>
          </a:p>
        </p:txBody>
      </p:sp>
    </p:spTree>
    <p:extLst>
      <p:ext uri="{BB962C8B-B14F-4D97-AF65-F5344CB8AC3E}">
        <p14:creationId xmlns:p14="http://schemas.microsoft.com/office/powerpoint/2010/main" val="46316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49311"/>
          </a:xfrm>
        </p:spPr>
        <p:txBody>
          <a:bodyPr/>
          <a:lstStyle/>
          <a:p>
            <a:r>
              <a:rPr lang="en-US" dirty="0" smtClean="0"/>
              <a:t>And began working at a sustainable pace.</a:t>
            </a:r>
            <a:endParaRPr lang="en-US" dirty="0"/>
          </a:p>
        </p:txBody>
      </p:sp>
      <p:pic>
        <p:nvPicPr>
          <p:cNvPr id="5" name="Content Placeholder 4" descr="7653012036_2b314d4018_k.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336675"/>
            <a:ext cx="11125200" cy="4756150"/>
          </a:xfrm>
        </p:spPr>
      </p:pic>
      <p:sp>
        <p:nvSpPr>
          <p:cNvPr id="4" name="Slide Number Placeholder 3"/>
          <p:cNvSpPr>
            <a:spLocks noGrp="1"/>
          </p:cNvSpPr>
          <p:nvPr>
            <p:ph type="sldNum" sz="quarter" idx="12"/>
          </p:nvPr>
        </p:nvSpPr>
        <p:spPr/>
        <p:txBody>
          <a:bodyPr/>
          <a:lstStyle/>
          <a:p>
            <a:fld id="{C51EAA63-D034-42AE-91FA-B13B9518C7BE}" type="slidenum">
              <a:rPr lang="en-US" smtClean="0"/>
              <a:pPr/>
              <a:t>45</a:t>
            </a:fld>
            <a:endParaRPr lang="en-US"/>
          </a:p>
        </p:txBody>
      </p:sp>
      <p:sp>
        <p:nvSpPr>
          <p:cNvPr id="6" name="Rectangle 5"/>
          <p:cNvSpPr/>
          <p:nvPr/>
        </p:nvSpPr>
        <p:spPr>
          <a:xfrm>
            <a:off x="521569" y="6439183"/>
            <a:ext cx="5900699" cy="369332"/>
          </a:xfrm>
          <a:prstGeom prst="rect">
            <a:avLst/>
          </a:prstGeom>
        </p:spPr>
        <p:txBody>
          <a:bodyPr wrap="none">
            <a:spAutoFit/>
          </a:bodyPr>
          <a:lstStyle/>
          <a:p>
            <a:r>
              <a:rPr lang="en-US" dirty="0"/>
              <a:t>https://</a:t>
            </a:r>
            <a:r>
              <a:rPr lang="en-US" dirty="0" err="1"/>
              <a:t>www.flickr.com</a:t>
            </a:r>
            <a:r>
              <a:rPr lang="en-US" dirty="0"/>
              <a:t>/photos/</a:t>
            </a:r>
            <a:r>
              <a:rPr lang="en-US" dirty="0" err="1"/>
              <a:t>isherwoodchris</a:t>
            </a:r>
            <a:r>
              <a:rPr lang="en-US" dirty="0"/>
              <a:t>/7653012036</a:t>
            </a:r>
          </a:p>
        </p:txBody>
      </p:sp>
    </p:spTree>
    <p:extLst>
      <p:ext uri="{BB962C8B-B14F-4D97-AF65-F5344CB8AC3E}">
        <p14:creationId xmlns:p14="http://schemas.microsoft.com/office/powerpoint/2010/main" val="26555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32816"/>
          </a:xfrm>
        </p:spPr>
        <p:txBody>
          <a:bodyPr/>
          <a:lstStyle/>
          <a:p>
            <a:r>
              <a:rPr lang="en-US" dirty="0" smtClean="0"/>
              <a:t>It was a lot of fun, and we were very productive</a:t>
            </a:r>
            <a:endParaRPr lang="en-US" dirty="0"/>
          </a:p>
        </p:txBody>
      </p:sp>
      <p:pic>
        <p:nvPicPr>
          <p:cNvPr id="5" name="Content Placeholder 4" descr="8021343750_b2f68dd03a_h.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204913"/>
            <a:ext cx="11125200" cy="4837112"/>
          </a:xfrm>
        </p:spPr>
      </p:pic>
      <p:sp>
        <p:nvSpPr>
          <p:cNvPr id="4" name="Slide Number Placeholder 3"/>
          <p:cNvSpPr>
            <a:spLocks noGrp="1"/>
          </p:cNvSpPr>
          <p:nvPr>
            <p:ph type="sldNum" sz="quarter" idx="12"/>
          </p:nvPr>
        </p:nvSpPr>
        <p:spPr/>
        <p:txBody>
          <a:bodyPr/>
          <a:lstStyle/>
          <a:p>
            <a:fld id="{C51EAA63-D034-42AE-91FA-B13B9518C7BE}" type="slidenum">
              <a:rPr lang="en-US" smtClean="0"/>
              <a:pPr/>
              <a:t>46</a:t>
            </a:fld>
            <a:endParaRPr lang="en-US"/>
          </a:p>
        </p:txBody>
      </p:sp>
    </p:spTree>
    <p:extLst>
      <p:ext uri="{BB962C8B-B14F-4D97-AF65-F5344CB8AC3E}">
        <p14:creationId xmlns:p14="http://schemas.microsoft.com/office/powerpoint/2010/main" val="134481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3329"/>
          </a:xfrm>
        </p:spPr>
        <p:txBody>
          <a:bodyPr/>
          <a:lstStyle/>
          <a:p>
            <a:r>
              <a:rPr lang="en-US" dirty="0" smtClean="0"/>
              <a:t>Then I set out to join the empire!</a:t>
            </a:r>
            <a:endParaRPr lang="en-US" dirty="0"/>
          </a:p>
        </p:txBody>
      </p:sp>
      <p:pic>
        <p:nvPicPr>
          <p:cNvPr id="5" name="Content Placeholder 4" descr="6616140577_dbd6d27c10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104900"/>
            <a:ext cx="11125200" cy="5064125"/>
          </a:xfrm>
        </p:spPr>
      </p:pic>
      <p:sp>
        <p:nvSpPr>
          <p:cNvPr id="4" name="Slide Number Placeholder 3"/>
          <p:cNvSpPr>
            <a:spLocks noGrp="1"/>
          </p:cNvSpPr>
          <p:nvPr>
            <p:ph type="sldNum" sz="quarter" idx="12"/>
          </p:nvPr>
        </p:nvSpPr>
        <p:spPr/>
        <p:txBody>
          <a:bodyPr/>
          <a:lstStyle/>
          <a:p>
            <a:fld id="{C51EAA63-D034-42AE-91FA-B13B9518C7BE}" type="slidenum">
              <a:rPr lang="en-US" smtClean="0"/>
              <a:pPr/>
              <a:t>47</a:t>
            </a:fld>
            <a:endParaRPr lang="en-US"/>
          </a:p>
        </p:txBody>
      </p:sp>
      <p:sp>
        <p:nvSpPr>
          <p:cNvPr id="6" name="Rectangle 5"/>
          <p:cNvSpPr/>
          <p:nvPr/>
        </p:nvSpPr>
        <p:spPr>
          <a:xfrm>
            <a:off x="530129" y="6455678"/>
            <a:ext cx="5190844" cy="369332"/>
          </a:xfrm>
          <a:prstGeom prst="rect">
            <a:avLst/>
          </a:prstGeom>
        </p:spPr>
        <p:txBody>
          <a:bodyPr wrap="none">
            <a:spAutoFit/>
          </a:bodyPr>
          <a:lstStyle/>
          <a:p>
            <a:r>
              <a:rPr lang="en-US" dirty="0"/>
              <a:t>https://</a:t>
            </a:r>
            <a:r>
              <a:rPr lang="en-US" dirty="0" err="1"/>
              <a:t>www.flickr.com</a:t>
            </a:r>
            <a:r>
              <a:rPr lang="en-US" dirty="0"/>
              <a:t>/photos/</a:t>
            </a:r>
            <a:r>
              <a:rPr lang="en-US" dirty="0" err="1"/>
              <a:t>activars</a:t>
            </a:r>
            <a:r>
              <a:rPr lang="en-US" dirty="0"/>
              <a:t>/6616140577</a:t>
            </a:r>
          </a:p>
        </p:txBody>
      </p:sp>
    </p:spTree>
    <p:extLst>
      <p:ext uri="{BB962C8B-B14F-4D97-AF65-F5344CB8AC3E}">
        <p14:creationId xmlns:p14="http://schemas.microsoft.com/office/powerpoint/2010/main" val="76973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17347"/>
          </a:xfrm>
        </p:spPr>
        <p:txBody>
          <a:bodyPr/>
          <a:lstStyle/>
          <a:p>
            <a:r>
              <a:rPr lang="en-US" dirty="0" smtClean="0"/>
              <a:t>It was a little daunting at first…</a:t>
            </a:r>
            <a:endParaRPr lang="en-US" dirty="0"/>
          </a:p>
        </p:txBody>
      </p:sp>
      <p:pic>
        <p:nvPicPr>
          <p:cNvPr id="5" name="Content Placeholder 4" descr="4641828205_7383d885ae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187450"/>
            <a:ext cx="11125200" cy="5014913"/>
          </a:xfrm>
        </p:spPr>
      </p:pic>
      <p:sp>
        <p:nvSpPr>
          <p:cNvPr id="4" name="Slide Number Placeholder 3"/>
          <p:cNvSpPr>
            <a:spLocks noGrp="1"/>
          </p:cNvSpPr>
          <p:nvPr>
            <p:ph type="sldNum" sz="quarter" idx="12"/>
          </p:nvPr>
        </p:nvSpPr>
        <p:spPr/>
        <p:txBody>
          <a:bodyPr/>
          <a:lstStyle/>
          <a:p>
            <a:fld id="{C51EAA63-D034-42AE-91FA-B13B9518C7BE}" type="slidenum">
              <a:rPr lang="en-US" smtClean="0"/>
              <a:pPr/>
              <a:t>48</a:t>
            </a:fld>
            <a:endParaRPr lang="en-US"/>
          </a:p>
        </p:txBody>
      </p:sp>
      <p:sp>
        <p:nvSpPr>
          <p:cNvPr id="6" name="Rectangle 5"/>
          <p:cNvSpPr/>
          <p:nvPr/>
        </p:nvSpPr>
        <p:spPr>
          <a:xfrm>
            <a:off x="530920" y="6455678"/>
            <a:ext cx="5486148" cy="369332"/>
          </a:xfrm>
          <a:prstGeom prst="rect">
            <a:avLst/>
          </a:prstGeom>
        </p:spPr>
        <p:txBody>
          <a:bodyPr wrap="none">
            <a:spAutoFit/>
          </a:bodyPr>
          <a:lstStyle/>
          <a:p>
            <a:r>
              <a:rPr lang="en-US" dirty="0"/>
              <a:t>https://</a:t>
            </a:r>
            <a:r>
              <a:rPr lang="en-US" dirty="0" err="1"/>
              <a:t>www.flickr.com</a:t>
            </a:r>
            <a:r>
              <a:rPr lang="en-US" dirty="0"/>
              <a:t>/photos/</a:t>
            </a:r>
            <a:r>
              <a:rPr lang="en-US" dirty="0" err="1"/>
              <a:t>legofenris</a:t>
            </a:r>
            <a:r>
              <a:rPr lang="en-US" dirty="0"/>
              <a:t>/4641828205/</a:t>
            </a:r>
          </a:p>
        </p:txBody>
      </p:sp>
    </p:spTree>
    <p:extLst>
      <p:ext uri="{BB962C8B-B14F-4D97-AF65-F5344CB8AC3E}">
        <p14:creationId xmlns:p14="http://schemas.microsoft.com/office/powerpoint/2010/main" val="259153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65807"/>
          </a:xfrm>
        </p:spPr>
        <p:txBody>
          <a:bodyPr/>
          <a:lstStyle/>
          <a:p>
            <a:r>
              <a:rPr lang="en-US" dirty="0" smtClean="0"/>
              <a:t>But we had good teams</a:t>
            </a:r>
            <a:endParaRPr lang="en-US" dirty="0"/>
          </a:p>
        </p:txBody>
      </p:sp>
      <p:pic>
        <p:nvPicPr>
          <p:cNvPr id="5" name="Content Placeholder 4" descr="7322132364_fa10a981f8_k.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303338"/>
            <a:ext cx="11125200" cy="4783137"/>
          </a:xfrm>
        </p:spPr>
      </p:pic>
      <p:sp>
        <p:nvSpPr>
          <p:cNvPr id="4" name="Slide Number Placeholder 3"/>
          <p:cNvSpPr>
            <a:spLocks noGrp="1"/>
          </p:cNvSpPr>
          <p:nvPr>
            <p:ph type="sldNum" sz="quarter" idx="12"/>
          </p:nvPr>
        </p:nvSpPr>
        <p:spPr/>
        <p:txBody>
          <a:bodyPr/>
          <a:lstStyle/>
          <a:p>
            <a:fld id="{C51EAA63-D034-42AE-91FA-B13B9518C7BE}" type="slidenum">
              <a:rPr lang="en-US" smtClean="0"/>
              <a:pPr/>
              <a:t>49</a:t>
            </a:fld>
            <a:endParaRPr lang="en-US"/>
          </a:p>
        </p:txBody>
      </p:sp>
      <p:sp>
        <p:nvSpPr>
          <p:cNvPr id="6" name="Rectangle 5"/>
          <p:cNvSpPr/>
          <p:nvPr/>
        </p:nvSpPr>
        <p:spPr>
          <a:xfrm>
            <a:off x="524425" y="6488668"/>
            <a:ext cx="5993949" cy="369332"/>
          </a:xfrm>
          <a:prstGeom prst="rect">
            <a:avLst/>
          </a:prstGeom>
        </p:spPr>
        <p:txBody>
          <a:bodyPr wrap="none">
            <a:spAutoFit/>
          </a:bodyPr>
          <a:lstStyle/>
          <a:p>
            <a:r>
              <a:rPr lang="en-US" dirty="0"/>
              <a:t>https://</a:t>
            </a:r>
            <a:r>
              <a:rPr lang="en-US" dirty="0" err="1"/>
              <a:t>www.flickr.com</a:t>
            </a:r>
            <a:r>
              <a:rPr lang="en-US" dirty="0"/>
              <a:t>/photos/</a:t>
            </a:r>
            <a:r>
              <a:rPr lang="en-US" dirty="0" err="1"/>
              <a:t>isherwoodchris</a:t>
            </a:r>
            <a:r>
              <a:rPr lang="en-US" dirty="0"/>
              <a:t>/7322132364/</a:t>
            </a:r>
          </a:p>
        </p:txBody>
      </p:sp>
    </p:spTree>
    <p:extLst>
      <p:ext uri="{BB962C8B-B14F-4D97-AF65-F5344CB8AC3E}">
        <p14:creationId xmlns:p14="http://schemas.microsoft.com/office/powerpoint/2010/main" val="13804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11883875415_fa6e268ecc_h.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12182062"/>
          </a:xfrm>
        </p:spPr>
      </p:pic>
      <p:sp>
        <p:nvSpPr>
          <p:cNvPr id="4" name="Slide Number Placeholder 3"/>
          <p:cNvSpPr>
            <a:spLocks noGrp="1"/>
          </p:cNvSpPr>
          <p:nvPr>
            <p:ph type="sldNum" sz="quarter" idx="12"/>
          </p:nvPr>
        </p:nvSpPr>
        <p:spPr/>
        <p:txBody>
          <a:bodyPr/>
          <a:lstStyle/>
          <a:p>
            <a:fld id="{C51EAA63-D034-42AE-91FA-B13B9518C7BE}" type="slidenum">
              <a:rPr lang="en-US" smtClean="0"/>
              <a:pPr/>
              <a:t>5</a:t>
            </a:fld>
            <a:endParaRPr lang="en-US"/>
          </a:p>
        </p:txBody>
      </p:sp>
      <p:sp>
        <p:nvSpPr>
          <p:cNvPr id="6" name="Rectangle 5"/>
          <p:cNvSpPr/>
          <p:nvPr/>
        </p:nvSpPr>
        <p:spPr>
          <a:xfrm>
            <a:off x="0" y="6488668"/>
            <a:ext cx="5955476" cy="369332"/>
          </a:xfrm>
          <a:prstGeom prst="rect">
            <a:avLst/>
          </a:prstGeom>
        </p:spPr>
        <p:txBody>
          <a:bodyPr wrap="none">
            <a:spAutoFit/>
          </a:bodyPr>
          <a:lstStyle/>
          <a:p>
            <a:r>
              <a:rPr lang="en-US" dirty="0">
                <a:solidFill>
                  <a:srgbClr val="D9D9D9"/>
                </a:solidFill>
              </a:rPr>
              <a:t>https://</a:t>
            </a:r>
            <a:r>
              <a:rPr lang="en-US" dirty="0" err="1">
                <a:solidFill>
                  <a:srgbClr val="D9D9D9"/>
                </a:solidFill>
              </a:rPr>
              <a:t>www.flickr.com</a:t>
            </a:r>
            <a:r>
              <a:rPr lang="en-US" dirty="0">
                <a:solidFill>
                  <a:srgbClr val="D9D9D9"/>
                </a:solidFill>
              </a:rPr>
              <a:t>/photos/</a:t>
            </a:r>
            <a:r>
              <a:rPr lang="en-US" dirty="0" err="1">
                <a:solidFill>
                  <a:srgbClr val="D9D9D9"/>
                </a:solidFill>
              </a:rPr>
              <a:t>jeepersmedia</a:t>
            </a:r>
            <a:r>
              <a:rPr lang="en-US" dirty="0">
                <a:solidFill>
                  <a:srgbClr val="D9D9D9"/>
                </a:solidFill>
              </a:rPr>
              <a:t>/11883875415/</a:t>
            </a:r>
          </a:p>
        </p:txBody>
      </p:sp>
      <p:sp>
        <p:nvSpPr>
          <p:cNvPr id="7" name="TextBox 6"/>
          <p:cNvSpPr txBox="1"/>
          <p:nvPr/>
        </p:nvSpPr>
        <p:spPr>
          <a:xfrm>
            <a:off x="308902" y="257415"/>
            <a:ext cx="9009691" cy="914400"/>
          </a:xfrm>
          <a:prstGeom prst="rect">
            <a:avLst/>
          </a:prstGeom>
          <a:noFill/>
        </p:spPr>
        <p:txBody>
          <a:bodyPr wrap="none" lIns="0" tIns="0" rIns="0" bIns="0" rtlCol="0">
            <a:noAutofit/>
          </a:bodyPr>
          <a:lstStyle/>
          <a:p>
            <a:pPr>
              <a:lnSpc>
                <a:spcPct val="90000"/>
              </a:lnSpc>
            </a:pPr>
            <a:r>
              <a:rPr lang="en-US" sz="4000" dirty="0" smtClean="0">
                <a:solidFill>
                  <a:schemeClr val="bg1"/>
                </a:solidFill>
              </a:rPr>
              <a:t>They quarantine us…</a:t>
            </a:r>
          </a:p>
        </p:txBody>
      </p:sp>
    </p:spTree>
    <p:extLst>
      <p:ext uri="{BB962C8B-B14F-4D97-AF65-F5344CB8AC3E}">
        <p14:creationId xmlns:p14="http://schemas.microsoft.com/office/powerpoint/2010/main" val="221297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1981E-6 -7.25672E-6 L -2.01981E-6 -0.77433 " pathEditMode="relative" ptsTypes="AA">
                                      <p:cBhvr>
                                        <p:cTn id="6" dur="5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7430"/>
            <a:ext cx="11125200" cy="962726"/>
          </a:xfrm>
        </p:spPr>
        <p:txBody>
          <a:bodyPr/>
          <a:lstStyle/>
          <a:p>
            <a:r>
              <a:rPr lang="en-US" dirty="0" smtClean="0"/>
              <a:t>One day the boss called…  and wanted my help to implement Agile</a:t>
            </a:r>
            <a:endParaRPr lang="en-US" dirty="0"/>
          </a:p>
        </p:txBody>
      </p:sp>
      <p:pic>
        <p:nvPicPr>
          <p:cNvPr id="5" name="Content Placeholder 4" descr="6226852671_6a6d08d940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5375" r="-15914"/>
          <a:stretch/>
        </p:blipFill>
        <p:spPr>
          <a:xfrm>
            <a:off x="531813" y="1485264"/>
            <a:ext cx="11125200" cy="4903787"/>
          </a:xfrm>
        </p:spPr>
      </p:pic>
      <p:sp>
        <p:nvSpPr>
          <p:cNvPr id="4" name="Slide Number Placeholder 3"/>
          <p:cNvSpPr>
            <a:spLocks noGrp="1"/>
          </p:cNvSpPr>
          <p:nvPr>
            <p:ph type="sldNum" sz="quarter" idx="12"/>
          </p:nvPr>
        </p:nvSpPr>
        <p:spPr/>
        <p:txBody>
          <a:bodyPr/>
          <a:lstStyle/>
          <a:p>
            <a:fld id="{C51EAA63-D034-42AE-91FA-B13B9518C7BE}" type="slidenum">
              <a:rPr lang="en-US" smtClean="0"/>
              <a:pPr/>
              <a:t>50</a:t>
            </a:fld>
            <a:endParaRPr lang="en-US"/>
          </a:p>
        </p:txBody>
      </p:sp>
      <p:pic>
        <p:nvPicPr>
          <p:cNvPr id="6" name="Picture 5" descr="Horizontal JavaOne-Oracle co-branded logo in white on blue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66810" y="6263640"/>
            <a:ext cx="1889615" cy="594360"/>
          </a:xfrm>
          <a:prstGeom prst="rect">
            <a:avLst/>
          </a:prstGeom>
        </p:spPr>
      </p:pic>
    </p:spTree>
    <p:extLst>
      <p:ext uri="{BB962C8B-B14F-4D97-AF65-F5344CB8AC3E}">
        <p14:creationId xmlns:p14="http://schemas.microsoft.com/office/powerpoint/2010/main" val="336952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0852"/>
          </a:xfrm>
        </p:spPr>
        <p:txBody>
          <a:bodyPr/>
          <a:lstStyle/>
          <a:p>
            <a:r>
              <a:rPr lang="en-US" dirty="0" smtClean="0"/>
              <a:t>So we started a mission to convert the organization</a:t>
            </a:r>
            <a:endParaRPr lang="en-US" dirty="0"/>
          </a:p>
        </p:txBody>
      </p:sp>
      <p:pic>
        <p:nvPicPr>
          <p:cNvPr id="5" name="Content Placeholder 4" descr="5714174718_1b05201baa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151" y="1154684"/>
            <a:ext cx="11126522" cy="5047619"/>
          </a:xfrm>
        </p:spPr>
      </p:pic>
      <p:sp>
        <p:nvSpPr>
          <p:cNvPr id="4" name="Slide Number Placeholder 3"/>
          <p:cNvSpPr>
            <a:spLocks noGrp="1"/>
          </p:cNvSpPr>
          <p:nvPr>
            <p:ph type="sldNum" sz="quarter" idx="12"/>
          </p:nvPr>
        </p:nvSpPr>
        <p:spPr/>
        <p:txBody>
          <a:bodyPr/>
          <a:lstStyle/>
          <a:p>
            <a:fld id="{C51EAA63-D034-42AE-91FA-B13B9518C7BE}" type="slidenum">
              <a:rPr lang="en-US" smtClean="0"/>
              <a:pPr/>
              <a:t>51</a:t>
            </a:fld>
            <a:endParaRPr lang="en-US"/>
          </a:p>
        </p:txBody>
      </p:sp>
      <p:sp>
        <p:nvSpPr>
          <p:cNvPr id="6" name="Rectangle 5"/>
          <p:cNvSpPr/>
          <p:nvPr/>
        </p:nvSpPr>
        <p:spPr>
          <a:xfrm>
            <a:off x="535354" y="6411466"/>
            <a:ext cx="5609228" cy="369332"/>
          </a:xfrm>
          <a:prstGeom prst="rect">
            <a:avLst/>
          </a:prstGeom>
        </p:spPr>
        <p:txBody>
          <a:bodyPr wrap="none">
            <a:spAutoFit/>
          </a:bodyPr>
          <a:lstStyle/>
          <a:p>
            <a:r>
              <a:rPr lang="en-US" dirty="0"/>
              <a:t>https://</a:t>
            </a:r>
            <a:r>
              <a:rPr lang="en-US" dirty="0" err="1"/>
              <a:t>www.flickr.com</a:t>
            </a:r>
            <a:r>
              <a:rPr lang="en-US" dirty="0"/>
              <a:t>/photos/</a:t>
            </a:r>
            <a:r>
              <a:rPr lang="en-US" dirty="0" err="1"/>
              <a:t>prodiffusion</a:t>
            </a:r>
            <a:r>
              <a:rPr lang="en-US" dirty="0"/>
              <a:t>/5714174718</a:t>
            </a:r>
          </a:p>
        </p:txBody>
      </p:sp>
    </p:spTree>
    <p:extLst>
      <p:ext uri="{BB962C8B-B14F-4D97-AF65-F5344CB8AC3E}">
        <p14:creationId xmlns:p14="http://schemas.microsoft.com/office/powerpoint/2010/main" val="185622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16320"/>
          </a:xfrm>
        </p:spPr>
        <p:txBody>
          <a:bodyPr/>
          <a:lstStyle/>
          <a:p>
            <a:r>
              <a:rPr lang="en-US" dirty="0" smtClean="0"/>
              <a:t>With the help of a few elites, like Ron Jeffries</a:t>
            </a:r>
            <a:endParaRPr lang="en-US" dirty="0"/>
          </a:p>
        </p:txBody>
      </p:sp>
      <p:pic>
        <p:nvPicPr>
          <p:cNvPr id="5" name="Content Placeholder 4" descr="5153797926_b86325ca8a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r="-298"/>
          <a:stretch/>
        </p:blipFill>
        <p:spPr>
          <a:xfrm>
            <a:off x="531813" y="1171575"/>
            <a:ext cx="11125200" cy="4981575"/>
          </a:xfrm>
        </p:spPr>
      </p:pic>
      <p:sp>
        <p:nvSpPr>
          <p:cNvPr id="4" name="Slide Number Placeholder 3"/>
          <p:cNvSpPr>
            <a:spLocks noGrp="1"/>
          </p:cNvSpPr>
          <p:nvPr>
            <p:ph type="sldNum" sz="quarter" idx="12"/>
          </p:nvPr>
        </p:nvSpPr>
        <p:spPr/>
        <p:txBody>
          <a:bodyPr/>
          <a:lstStyle/>
          <a:p>
            <a:fld id="{C51EAA63-D034-42AE-91FA-B13B9518C7BE}" type="slidenum">
              <a:rPr lang="en-US" smtClean="0"/>
              <a:pPr/>
              <a:t>52</a:t>
            </a:fld>
            <a:endParaRPr lang="en-US"/>
          </a:p>
        </p:txBody>
      </p:sp>
      <p:sp>
        <p:nvSpPr>
          <p:cNvPr id="6" name="Rectangle 5"/>
          <p:cNvSpPr/>
          <p:nvPr/>
        </p:nvSpPr>
        <p:spPr>
          <a:xfrm>
            <a:off x="521485" y="6455678"/>
            <a:ext cx="4878259" cy="369332"/>
          </a:xfrm>
          <a:prstGeom prst="rect">
            <a:avLst/>
          </a:prstGeom>
        </p:spPr>
        <p:txBody>
          <a:bodyPr wrap="none">
            <a:spAutoFit/>
          </a:bodyPr>
          <a:lstStyle/>
          <a:p>
            <a:r>
              <a:rPr lang="en-US" dirty="0"/>
              <a:t>https://</a:t>
            </a:r>
            <a:r>
              <a:rPr lang="en-US" dirty="0" err="1"/>
              <a:t>www.flickr.com</a:t>
            </a:r>
            <a:r>
              <a:rPr lang="en-US" dirty="0"/>
              <a:t>/photos/s3a/5153797926/</a:t>
            </a:r>
          </a:p>
        </p:txBody>
      </p:sp>
      <p:pic>
        <p:nvPicPr>
          <p:cNvPr id="7" name="Picture 6"/>
          <p:cNvPicPr>
            <a:picLocks noChangeAspect="1"/>
          </p:cNvPicPr>
          <p:nvPr/>
        </p:nvPicPr>
        <p:blipFill>
          <a:blip r:embed="rId3"/>
          <a:stretch>
            <a:fillRect/>
          </a:stretch>
        </p:blipFill>
        <p:spPr>
          <a:xfrm>
            <a:off x="9165984" y="379396"/>
            <a:ext cx="2643486" cy="2643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9260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99825"/>
          </a:xfrm>
        </p:spPr>
        <p:txBody>
          <a:bodyPr/>
          <a:lstStyle/>
          <a:p>
            <a:r>
              <a:rPr lang="en-US" dirty="0" smtClean="0"/>
              <a:t>Brian </a:t>
            </a:r>
            <a:r>
              <a:rPr lang="en-US" dirty="0" err="1" smtClean="0"/>
              <a:t>Marick</a:t>
            </a:r>
            <a:endParaRPr lang="en-US" dirty="0"/>
          </a:p>
        </p:txBody>
      </p:sp>
      <p:pic>
        <p:nvPicPr>
          <p:cNvPr id="5" name="Content Placeholder 4" descr="6952413753_96df880f5e_o.jpg"/>
          <p:cNvPicPr>
            <a:picLocks noGrp="1" noChangeAspect="1"/>
          </p:cNvPicPr>
          <p:nvPr>
            <p:ph idx="1"/>
          </p:nvPr>
        </p:nvPicPr>
        <p:blipFill rotWithShape="1">
          <a:blip r:embed="rId2" cstate="print">
            <a:extLst>
              <a:ext uri="{BEBA8EAE-BF5A-486C-A8C5-ECC9F3942E4B}">
                <a14:imgProps xmlns:a14="http://schemas.microsoft.com/office/drawing/2010/main">
                  <a14:imgLayer r:embed="rId3">
                    <a14:imgEffect>
                      <a14:backgroundRemoval t="17977" b="96031" l="10638" r="91415">
                        <a14:foregroundMark x1="30067" y1="34509" x2="34658" y2="67283"/>
                        <a14:foregroundMark x1="21165" y1="50289" x2="19690" y2="74316"/>
                        <a14:foregroundMark x1="42665" y1="44933" x2="45782" y2="72640"/>
                        <a14:foregroundMark x1="23684" y1="42486" x2="30216" y2="32987"/>
                        <a14:foregroundMark x1="17898" y1="47996" x2="18346" y2="62987"/>
                        <a14:foregroundMark x1="36133" y1="35125" x2="42217" y2="48902"/>
                        <a14:foregroundMark x1="18346" y1="75549" x2="19690" y2="63449"/>
                        <a14:foregroundMark x1="14352" y1="73699" x2="27828" y2="55183"/>
                      </a14:backgroundRemoval>
                    </a14:imgEffect>
                  </a14:imgLayer>
                </a14:imgProps>
              </a:ext>
              <a:ext uri="{28A0092B-C50C-407E-A947-70E740481C1C}">
                <a14:useLocalDpi xmlns:a14="http://schemas.microsoft.com/office/drawing/2010/main"/>
              </a:ext>
            </a:extLst>
          </a:blip>
          <a:srcRect l="14677" t="17684" r="-14677" b="35440"/>
          <a:stretch/>
        </p:blipFill>
        <p:spPr>
          <a:xfrm>
            <a:off x="234921" y="1122363"/>
            <a:ext cx="11660288" cy="5294383"/>
          </a:xfrm>
        </p:spPr>
      </p:pic>
      <p:sp>
        <p:nvSpPr>
          <p:cNvPr id="4" name="Slide Number Placeholder 3"/>
          <p:cNvSpPr>
            <a:spLocks noGrp="1"/>
          </p:cNvSpPr>
          <p:nvPr>
            <p:ph type="sldNum" sz="quarter" idx="12"/>
          </p:nvPr>
        </p:nvSpPr>
        <p:spPr/>
        <p:txBody>
          <a:bodyPr/>
          <a:lstStyle/>
          <a:p>
            <a:fld id="{C51EAA63-D034-42AE-91FA-B13B9518C7BE}" type="slidenum">
              <a:rPr lang="en-US" smtClean="0"/>
              <a:pPr/>
              <a:t>53</a:t>
            </a:fld>
            <a:endParaRPr lang="en-US"/>
          </a:p>
        </p:txBody>
      </p:sp>
      <p:sp>
        <p:nvSpPr>
          <p:cNvPr id="6" name="Rectangle 5"/>
          <p:cNvSpPr/>
          <p:nvPr/>
        </p:nvSpPr>
        <p:spPr>
          <a:xfrm>
            <a:off x="526200" y="6427962"/>
            <a:ext cx="5660524" cy="369332"/>
          </a:xfrm>
          <a:prstGeom prst="rect">
            <a:avLst/>
          </a:prstGeom>
        </p:spPr>
        <p:txBody>
          <a:bodyPr wrap="none">
            <a:spAutoFit/>
          </a:bodyPr>
          <a:lstStyle/>
          <a:p>
            <a:r>
              <a:rPr lang="en-US" dirty="0"/>
              <a:t>https://</a:t>
            </a:r>
            <a:r>
              <a:rPr lang="en-US" dirty="0" err="1"/>
              <a:t>www.flickr.com</a:t>
            </a:r>
            <a:r>
              <a:rPr lang="en-US" dirty="0"/>
              <a:t>/photos/</a:t>
            </a:r>
            <a:r>
              <a:rPr lang="en-US" dirty="0" err="1"/>
              <a:t>pedrovezini</a:t>
            </a:r>
            <a:r>
              <a:rPr lang="en-US" dirty="0"/>
              <a:t>/6952413753/</a:t>
            </a:r>
          </a:p>
        </p:txBody>
      </p:sp>
      <p:pic>
        <p:nvPicPr>
          <p:cNvPr id="7" name="Picture 6"/>
          <p:cNvPicPr>
            <a:picLocks noChangeAspect="1"/>
          </p:cNvPicPr>
          <p:nvPr/>
        </p:nvPicPr>
        <p:blipFill>
          <a:blip r:embed="rId4"/>
          <a:stretch>
            <a:fillRect/>
          </a:stretch>
        </p:blipFill>
        <p:spPr>
          <a:xfrm>
            <a:off x="9285937" y="369461"/>
            <a:ext cx="2524775" cy="2767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5019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3329"/>
          </a:xfrm>
        </p:spPr>
        <p:txBody>
          <a:bodyPr/>
          <a:lstStyle/>
          <a:p>
            <a:r>
              <a:rPr lang="en-US" dirty="0" smtClean="0"/>
              <a:t>And Israel Gat</a:t>
            </a:r>
            <a:endParaRPr lang="en-US" dirty="0"/>
          </a:p>
        </p:txBody>
      </p:sp>
      <p:pic>
        <p:nvPicPr>
          <p:cNvPr id="5" name="Content Placeholder 4" descr="5152497973_d0fca7190b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138238"/>
            <a:ext cx="11125200" cy="5014912"/>
          </a:xfrm>
        </p:spPr>
      </p:pic>
      <p:sp>
        <p:nvSpPr>
          <p:cNvPr id="4" name="Slide Number Placeholder 3"/>
          <p:cNvSpPr>
            <a:spLocks noGrp="1"/>
          </p:cNvSpPr>
          <p:nvPr>
            <p:ph type="sldNum" sz="quarter" idx="12"/>
          </p:nvPr>
        </p:nvSpPr>
        <p:spPr/>
        <p:txBody>
          <a:bodyPr/>
          <a:lstStyle/>
          <a:p>
            <a:fld id="{C51EAA63-D034-42AE-91FA-B13B9518C7BE}" type="slidenum">
              <a:rPr lang="en-US" smtClean="0"/>
              <a:pPr/>
              <a:t>54</a:t>
            </a:fld>
            <a:endParaRPr lang="en-US"/>
          </a:p>
        </p:txBody>
      </p:sp>
      <p:sp>
        <p:nvSpPr>
          <p:cNvPr id="6" name="Rectangle 5"/>
          <p:cNvSpPr/>
          <p:nvPr/>
        </p:nvSpPr>
        <p:spPr>
          <a:xfrm>
            <a:off x="530321" y="6455678"/>
            <a:ext cx="5652284" cy="369332"/>
          </a:xfrm>
          <a:prstGeom prst="rect">
            <a:avLst/>
          </a:prstGeom>
        </p:spPr>
        <p:txBody>
          <a:bodyPr wrap="none">
            <a:spAutoFit/>
          </a:bodyPr>
          <a:lstStyle/>
          <a:p>
            <a:r>
              <a:rPr lang="en-US" dirty="0"/>
              <a:t>https://</a:t>
            </a:r>
            <a:r>
              <a:rPr lang="en-US" dirty="0" err="1"/>
              <a:t>www.flickr.com</a:t>
            </a:r>
            <a:r>
              <a:rPr lang="en-US" dirty="0"/>
              <a:t>/photos/pasukaru76/5152497973/</a:t>
            </a:r>
          </a:p>
        </p:txBody>
      </p:sp>
      <p:pic>
        <p:nvPicPr>
          <p:cNvPr id="7" name="Picture 6"/>
          <p:cNvPicPr>
            <a:picLocks noChangeAspect="1"/>
          </p:cNvPicPr>
          <p:nvPr/>
        </p:nvPicPr>
        <p:blipFill>
          <a:blip r:embed="rId3"/>
          <a:stretch>
            <a:fillRect/>
          </a:stretch>
        </p:blipFill>
        <p:spPr>
          <a:xfrm>
            <a:off x="9597314" y="328155"/>
            <a:ext cx="2261638" cy="2261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064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6950128894_11e56ea968_k.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98438"/>
            <a:ext cx="11125200" cy="6202362"/>
          </a:xfrm>
        </p:spPr>
      </p:pic>
      <p:sp>
        <p:nvSpPr>
          <p:cNvPr id="2" name="Title 1"/>
          <p:cNvSpPr>
            <a:spLocks noGrp="1"/>
          </p:cNvSpPr>
          <p:nvPr>
            <p:ph type="title"/>
          </p:nvPr>
        </p:nvSpPr>
        <p:spPr>
          <a:xfrm>
            <a:off x="531812" y="406399"/>
            <a:ext cx="11125200" cy="1342123"/>
          </a:xfrm>
        </p:spPr>
        <p:txBody>
          <a:bodyPr/>
          <a:lstStyle/>
          <a:p>
            <a:r>
              <a:rPr lang="en-US" dirty="0" smtClean="0"/>
              <a:t>We created</a:t>
            </a:r>
            <a:br>
              <a:rPr lang="en-US" dirty="0" smtClean="0"/>
            </a:br>
            <a:r>
              <a:rPr lang="en-US" dirty="0" smtClean="0"/>
              <a:t>hyper performing</a:t>
            </a:r>
            <a:br>
              <a:rPr lang="en-US" dirty="0" smtClean="0"/>
            </a:br>
            <a:r>
              <a:rPr lang="en-US" dirty="0" smtClean="0"/>
              <a:t>teams</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55</a:t>
            </a:fld>
            <a:endParaRPr lang="en-US"/>
          </a:p>
        </p:txBody>
      </p:sp>
      <p:pic>
        <p:nvPicPr>
          <p:cNvPr id="6" name="Picture 5" descr="Horizontal JavaOne-Oracle co-branded logo in white on blue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66810" y="6263640"/>
            <a:ext cx="1889615" cy="594360"/>
          </a:xfrm>
          <a:prstGeom prst="rect">
            <a:avLst/>
          </a:prstGeom>
        </p:spPr>
      </p:pic>
      <p:sp>
        <p:nvSpPr>
          <p:cNvPr id="7" name="Rectangle 6"/>
          <p:cNvSpPr/>
          <p:nvPr/>
        </p:nvSpPr>
        <p:spPr>
          <a:xfrm>
            <a:off x="529022" y="6439183"/>
            <a:ext cx="6083717" cy="369332"/>
          </a:xfrm>
          <a:prstGeom prst="rect">
            <a:avLst/>
          </a:prstGeom>
        </p:spPr>
        <p:txBody>
          <a:bodyPr wrap="none">
            <a:spAutoFit/>
          </a:bodyPr>
          <a:lstStyle/>
          <a:p>
            <a:r>
              <a:rPr lang="pl-PL" dirty="0" err="1"/>
              <a:t>https</a:t>
            </a:r>
            <a:r>
              <a:rPr lang="pl-PL" dirty="0"/>
              <a:t>://</a:t>
            </a:r>
            <a:r>
              <a:rPr lang="pl-PL" dirty="0" err="1"/>
              <a:t>www.flickr.com</a:t>
            </a:r>
            <a:r>
              <a:rPr lang="pl-PL" dirty="0"/>
              <a:t>/</a:t>
            </a:r>
            <a:r>
              <a:rPr lang="pl-PL" dirty="0" err="1"/>
              <a:t>photos</a:t>
            </a:r>
            <a:r>
              <a:rPr lang="pl-PL" dirty="0"/>
              <a:t>/23950335@N07/6950128894/</a:t>
            </a:r>
            <a:endParaRPr lang="en-US" dirty="0"/>
          </a:p>
        </p:txBody>
      </p:sp>
    </p:spTree>
    <p:extLst>
      <p:ext uri="{BB962C8B-B14F-4D97-AF65-F5344CB8AC3E}">
        <p14:creationId xmlns:p14="http://schemas.microsoft.com/office/powerpoint/2010/main" val="165466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33843"/>
          </a:xfrm>
        </p:spPr>
        <p:txBody>
          <a:bodyPr/>
          <a:lstStyle/>
          <a:p>
            <a:r>
              <a:rPr lang="en-US" smtClean="0"/>
              <a:t>Rolled out </a:t>
            </a:r>
            <a:r>
              <a:rPr lang="en-US" dirty="0" smtClean="0"/>
              <a:t>new development practices</a:t>
            </a:r>
            <a:endParaRPr lang="en-US" dirty="0"/>
          </a:p>
        </p:txBody>
      </p:sp>
      <p:pic>
        <p:nvPicPr>
          <p:cNvPr id="5" name="Content Placeholder 4" descr="5765576376_728b434a9a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089025"/>
            <a:ext cx="11125200" cy="5035550"/>
          </a:xfrm>
        </p:spPr>
      </p:pic>
      <p:sp>
        <p:nvSpPr>
          <p:cNvPr id="4" name="Slide Number Placeholder 3"/>
          <p:cNvSpPr>
            <a:spLocks noGrp="1"/>
          </p:cNvSpPr>
          <p:nvPr>
            <p:ph type="sldNum" sz="quarter" idx="12"/>
          </p:nvPr>
        </p:nvSpPr>
        <p:spPr/>
        <p:txBody>
          <a:bodyPr/>
          <a:lstStyle/>
          <a:p>
            <a:fld id="{C51EAA63-D034-42AE-91FA-B13B9518C7BE}" type="slidenum">
              <a:rPr lang="en-US" smtClean="0"/>
              <a:pPr/>
              <a:t>56</a:t>
            </a:fld>
            <a:endParaRPr lang="en-US"/>
          </a:p>
        </p:txBody>
      </p:sp>
      <p:sp>
        <p:nvSpPr>
          <p:cNvPr id="7" name="Rectangle 6"/>
          <p:cNvSpPr/>
          <p:nvPr/>
        </p:nvSpPr>
        <p:spPr>
          <a:xfrm>
            <a:off x="527073" y="6455678"/>
            <a:ext cx="5922678" cy="369332"/>
          </a:xfrm>
          <a:prstGeom prst="rect">
            <a:avLst/>
          </a:prstGeom>
        </p:spPr>
        <p:txBody>
          <a:bodyPr wrap="none">
            <a:spAutoFit/>
          </a:bodyPr>
          <a:lstStyle/>
          <a:p>
            <a:r>
              <a:rPr lang="en-US" dirty="0"/>
              <a:t>https://</a:t>
            </a:r>
            <a:r>
              <a:rPr lang="en-US" dirty="0" err="1"/>
              <a:t>www.flickr.com</a:t>
            </a:r>
            <a:r>
              <a:rPr lang="en-US" dirty="0"/>
              <a:t>/photos/</a:t>
            </a:r>
            <a:r>
              <a:rPr lang="en-US" dirty="0" err="1"/>
              <a:t>kalexanderson</a:t>
            </a:r>
            <a:r>
              <a:rPr lang="en-US" dirty="0"/>
              <a:t>/5765576376/</a:t>
            </a:r>
          </a:p>
        </p:txBody>
      </p:sp>
    </p:spTree>
    <p:extLst>
      <p:ext uri="{BB962C8B-B14F-4D97-AF65-F5344CB8AC3E}">
        <p14:creationId xmlns:p14="http://schemas.microsoft.com/office/powerpoint/2010/main" val="416280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33843"/>
          </a:xfrm>
        </p:spPr>
        <p:txBody>
          <a:bodyPr/>
          <a:lstStyle/>
          <a:p>
            <a:r>
              <a:rPr lang="en-US" dirty="0" smtClean="0"/>
              <a:t>And let the troops get creative</a:t>
            </a:r>
            <a:endParaRPr lang="en-US" dirty="0"/>
          </a:p>
        </p:txBody>
      </p:sp>
      <p:pic>
        <p:nvPicPr>
          <p:cNvPr id="5" name="Content Placeholder 4" descr="6113247118_12ab7f64ab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138238"/>
            <a:ext cx="11125200" cy="5014912"/>
          </a:xfrm>
        </p:spPr>
      </p:pic>
      <p:sp>
        <p:nvSpPr>
          <p:cNvPr id="4" name="Slide Number Placeholder 3"/>
          <p:cNvSpPr>
            <a:spLocks noGrp="1"/>
          </p:cNvSpPr>
          <p:nvPr>
            <p:ph type="sldNum" sz="quarter" idx="12"/>
          </p:nvPr>
        </p:nvSpPr>
        <p:spPr/>
        <p:txBody>
          <a:bodyPr/>
          <a:lstStyle/>
          <a:p>
            <a:fld id="{C51EAA63-D034-42AE-91FA-B13B9518C7BE}" type="slidenum">
              <a:rPr lang="en-US" smtClean="0"/>
              <a:pPr/>
              <a:t>57</a:t>
            </a:fld>
            <a:endParaRPr lang="en-US"/>
          </a:p>
        </p:txBody>
      </p:sp>
      <p:sp>
        <p:nvSpPr>
          <p:cNvPr id="6" name="Rectangle 5"/>
          <p:cNvSpPr/>
          <p:nvPr/>
        </p:nvSpPr>
        <p:spPr>
          <a:xfrm>
            <a:off x="527073" y="6439183"/>
            <a:ext cx="5922678" cy="369332"/>
          </a:xfrm>
          <a:prstGeom prst="rect">
            <a:avLst/>
          </a:prstGeom>
        </p:spPr>
        <p:txBody>
          <a:bodyPr wrap="none">
            <a:spAutoFit/>
          </a:bodyPr>
          <a:lstStyle/>
          <a:p>
            <a:r>
              <a:rPr lang="en-US" dirty="0"/>
              <a:t>https://</a:t>
            </a:r>
            <a:r>
              <a:rPr lang="en-US" dirty="0" err="1"/>
              <a:t>www.flickr.com</a:t>
            </a:r>
            <a:r>
              <a:rPr lang="en-US" dirty="0"/>
              <a:t>/photos/</a:t>
            </a:r>
            <a:r>
              <a:rPr lang="en-US" dirty="0" err="1"/>
              <a:t>kalexanderson</a:t>
            </a:r>
            <a:r>
              <a:rPr lang="en-US" dirty="0"/>
              <a:t>/6113247118/</a:t>
            </a:r>
          </a:p>
        </p:txBody>
      </p:sp>
    </p:spTree>
    <p:extLst>
      <p:ext uri="{BB962C8B-B14F-4D97-AF65-F5344CB8AC3E}">
        <p14:creationId xmlns:p14="http://schemas.microsoft.com/office/powerpoint/2010/main" val="276046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0852"/>
          </a:xfrm>
        </p:spPr>
        <p:txBody>
          <a:bodyPr/>
          <a:lstStyle/>
          <a:p>
            <a:r>
              <a:rPr lang="en-US" dirty="0" smtClean="0"/>
              <a:t/>
            </a:r>
            <a:br>
              <a:rPr lang="en-US" dirty="0" smtClean="0"/>
            </a:br>
            <a:r>
              <a:rPr lang="en-US" dirty="0" smtClean="0"/>
              <a:t>There were some dissenters…</a:t>
            </a:r>
            <a:endParaRPr lang="en-US" dirty="0"/>
          </a:p>
        </p:txBody>
      </p:sp>
      <p:pic>
        <p:nvPicPr>
          <p:cNvPr id="5" name="Content Placeholder 4" descr="5593371079_fe1cbb7e62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055688"/>
            <a:ext cx="11125200" cy="4887912"/>
          </a:xfrm>
        </p:spPr>
      </p:pic>
      <p:sp>
        <p:nvSpPr>
          <p:cNvPr id="4" name="Slide Number Placeholder 3"/>
          <p:cNvSpPr>
            <a:spLocks noGrp="1"/>
          </p:cNvSpPr>
          <p:nvPr>
            <p:ph type="sldNum" sz="quarter" idx="12"/>
          </p:nvPr>
        </p:nvSpPr>
        <p:spPr/>
        <p:txBody>
          <a:bodyPr/>
          <a:lstStyle/>
          <a:p>
            <a:fld id="{C51EAA63-D034-42AE-91FA-B13B9518C7BE}" type="slidenum">
              <a:rPr lang="en-US" smtClean="0"/>
              <a:pPr/>
              <a:t>58</a:t>
            </a:fld>
            <a:endParaRPr lang="en-US"/>
          </a:p>
        </p:txBody>
      </p:sp>
      <p:sp>
        <p:nvSpPr>
          <p:cNvPr id="6" name="Rectangle 5"/>
          <p:cNvSpPr/>
          <p:nvPr/>
        </p:nvSpPr>
        <p:spPr>
          <a:xfrm>
            <a:off x="520849" y="6439183"/>
            <a:ext cx="5176417" cy="369332"/>
          </a:xfrm>
          <a:prstGeom prst="rect">
            <a:avLst/>
          </a:prstGeom>
        </p:spPr>
        <p:txBody>
          <a:bodyPr wrap="none">
            <a:spAutoFit/>
          </a:bodyPr>
          <a:lstStyle/>
          <a:p>
            <a:r>
              <a:rPr lang="en-US" dirty="0"/>
              <a:t>https://</a:t>
            </a:r>
            <a:r>
              <a:rPr lang="en-US" dirty="0" err="1"/>
              <a:t>www.flickr.com</a:t>
            </a:r>
            <a:r>
              <a:rPr lang="en-US" dirty="0"/>
              <a:t>/photos/</a:t>
            </a:r>
            <a:r>
              <a:rPr lang="en-US" dirty="0" err="1"/>
              <a:t>si-mocs</a:t>
            </a:r>
            <a:r>
              <a:rPr lang="en-US" dirty="0"/>
              <a:t>/5593371079</a:t>
            </a:r>
          </a:p>
        </p:txBody>
      </p:sp>
    </p:spTree>
    <p:extLst>
      <p:ext uri="{BB962C8B-B14F-4D97-AF65-F5344CB8AC3E}">
        <p14:creationId xmlns:p14="http://schemas.microsoft.com/office/powerpoint/2010/main" val="244949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1"/>
            <a:ext cx="11125200" cy="566834"/>
          </a:xfrm>
        </p:spPr>
        <p:txBody>
          <a:bodyPr/>
          <a:lstStyle/>
          <a:p>
            <a:r>
              <a:rPr lang="en-US" dirty="0" smtClean="0"/>
              <a:t>But a few heads rolling didn't slow us down…</a:t>
            </a:r>
            <a:endParaRPr lang="en-US" dirty="0"/>
          </a:p>
        </p:txBody>
      </p:sp>
      <p:pic>
        <p:nvPicPr>
          <p:cNvPr id="5" name="Content Placeholder 4" descr="2064339106_07118f7b62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039813"/>
            <a:ext cx="11125200" cy="5113337"/>
          </a:xfrm>
        </p:spPr>
      </p:pic>
      <p:sp>
        <p:nvSpPr>
          <p:cNvPr id="4" name="Slide Number Placeholder 3"/>
          <p:cNvSpPr>
            <a:spLocks noGrp="1"/>
          </p:cNvSpPr>
          <p:nvPr>
            <p:ph type="sldNum" sz="quarter" idx="12"/>
          </p:nvPr>
        </p:nvSpPr>
        <p:spPr/>
        <p:txBody>
          <a:bodyPr/>
          <a:lstStyle/>
          <a:p>
            <a:fld id="{C51EAA63-D034-42AE-91FA-B13B9518C7BE}" type="slidenum">
              <a:rPr lang="en-US" smtClean="0"/>
              <a:pPr/>
              <a:t>59</a:t>
            </a:fld>
            <a:endParaRPr lang="en-US"/>
          </a:p>
        </p:txBody>
      </p:sp>
      <p:sp>
        <p:nvSpPr>
          <p:cNvPr id="7" name="Rectangle 6"/>
          <p:cNvSpPr/>
          <p:nvPr/>
        </p:nvSpPr>
        <p:spPr>
          <a:xfrm>
            <a:off x="521485" y="6427961"/>
            <a:ext cx="4878259" cy="369332"/>
          </a:xfrm>
          <a:prstGeom prst="rect">
            <a:avLst/>
          </a:prstGeom>
        </p:spPr>
        <p:txBody>
          <a:bodyPr wrap="none">
            <a:spAutoFit/>
          </a:bodyPr>
          <a:lstStyle/>
          <a:p>
            <a:r>
              <a:rPr lang="en-US" dirty="0"/>
              <a:t>https://</a:t>
            </a:r>
            <a:r>
              <a:rPr lang="en-US" dirty="0" err="1"/>
              <a:t>www.flickr.com</a:t>
            </a:r>
            <a:r>
              <a:rPr lang="en-US" dirty="0"/>
              <a:t>/photos/s3a/2064339106/</a:t>
            </a:r>
          </a:p>
        </p:txBody>
      </p:sp>
    </p:spTree>
    <p:extLst>
      <p:ext uri="{BB962C8B-B14F-4D97-AF65-F5344CB8AC3E}">
        <p14:creationId xmlns:p14="http://schemas.microsoft.com/office/powerpoint/2010/main" val="28304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10628256503_af02911fb0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0" y="0"/>
            <a:ext cx="12188825" cy="14529007"/>
          </a:xfrm>
        </p:spPr>
      </p:pic>
      <p:sp>
        <p:nvSpPr>
          <p:cNvPr id="4" name="Slide Number Placeholder 3"/>
          <p:cNvSpPr>
            <a:spLocks noGrp="1"/>
          </p:cNvSpPr>
          <p:nvPr>
            <p:ph type="sldNum" sz="quarter" idx="12"/>
          </p:nvPr>
        </p:nvSpPr>
        <p:spPr/>
        <p:txBody>
          <a:bodyPr/>
          <a:lstStyle/>
          <a:p>
            <a:fld id="{C51EAA63-D034-42AE-91FA-B13B9518C7BE}" type="slidenum">
              <a:rPr lang="en-US" smtClean="0"/>
              <a:pPr/>
              <a:t>6</a:t>
            </a:fld>
            <a:endParaRPr lang="en-US"/>
          </a:p>
        </p:txBody>
      </p:sp>
      <p:sp>
        <p:nvSpPr>
          <p:cNvPr id="6" name="Rectangle 5"/>
          <p:cNvSpPr/>
          <p:nvPr/>
        </p:nvSpPr>
        <p:spPr>
          <a:xfrm>
            <a:off x="0" y="6488668"/>
            <a:ext cx="5429905" cy="369332"/>
          </a:xfrm>
          <a:prstGeom prst="rect">
            <a:avLst/>
          </a:prstGeom>
        </p:spPr>
        <p:txBody>
          <a:bodyPr wrap="none">
            <a:spAutoFit/>
          </a:bodyPr>
          <a:lstStyle/>
          <a:p>
            <a:r>
              <a:rPr lang="en-US" dirty="0">
                <a:solidFill>
                  <a:srgbClr val="D9D9D9"/>
                </a:solidFill>
              </a:rPr>
              <a:t>https://</a:t>
            </a:r>
            <a:r>
              <a:rPr lang="en-US" dirty="0" err="1">
                <a:solidFill>
                  <a:srgbClr val="D9D9D9"/>
                </a:solidFill>
              </a:rPr>
              <a:t>www.flickr.com</a:t>
            </a:r>
            <a:r>
              <a:rPr lang="en-US" dirty="0">
                <a:solidFill>
                  <a:srgbClr val="D9D9D9"/>
                </a:solidFill>
              </a:rPr>
              <a:t>/photos/</a:t>
            </a:r>
            <a:r>
              <a:rPr lang="en-US" dirty="0" err="1">
                <a:solidFill>
                  <a:srgbClr val="D9D9D9"/>
                </a:solidFill>
              </a:rPr>
              <a:t>nichpics</a:t>
            </a:r>
            <a:r>
              <a:rPr lang="en-US" dirty="0">
                <a:solidFill>
                  <a:srgbClr val="D9D9D9"/>
                </a:solidFill>
              </a:rPr>
              <a:t>/10628256503/</a:t>
            </a:r>
          </a:p>
        </p:txBody>
      </p:sp>
      <p:sp>
        <p:nvSpPr>
          <p:cNvPr id="7" name="TextBox 6"/>
          <p:cNvSpPr txBox="1"/>
          <p:nvPr/>
        </p:nvSpPr>
        <p:spPr>
          <a:xfrm>
            <a:off x="308902" y="257415"/>
            <a:ext cx="9009691" cy="914400"/>
          </a:xfrm>
          <a:prstGeom prst="rect">
            <a:avLst/>
          </a:prstGeom>
          <a:noFill/>
        </p:spPr>
        <p:txBody>
          <a:bodyPr wrap="none" lIns="0" tIns="0" rIns="0" bIns="0" rtlCol="0">
            <a:noAutofit/>
          </a:bodyPr>
          <a:lstStyle/>
          <a:p>
            <a:pPr>
              <a:lnSpc>
                <a:spcPct val="90000"/>
              </a:lnSpc>
            </a:pPr>
            <a:r>
              <a:rPr lang="en-US" sz="4000" dirty="0" smtClean="0">
                <a:solidFill>
                  <a:schemeClr val="bg1"/>
                </a:solidFill>
              </a:rPr>
              <a:t>And attack us with weapons…</a:t>
            </a:r>
          </a:p>
        </p:txBody>
      </p:sp>
    </p:spTree>
    <p:extLst>
      <p:ext uri="{BB962C8B-B14F-4D97-AF65-F5344CB8AC3E}">
        <p14:creationId xmlns:p14="http://schemas.microsoft.com/office/powerpoint/2010/main" val="84052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6.48208E-6 2.17391E-6 L -6.48208E-6 -1.11356 " pathEditMode="relative" ptsTypes="AA">
                                      <p:cBhvr>
                                        <p:cTn id="6" dur="5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16320"/>
          </a:xfrm>
        </p:spPr>
        <p:txBody>
          <a:bodyPr/>
          <a:lstStyle/>
          <a:p>
            <a:r>
              <a:rPr lang="en-US" dirty="0" smtClean="0"/>
              <a:t>And the Agile rollout was a huge success!</a:t>
            </a:r>
            <a:endParaRPr lang="en-US" dirty="0"/>
          </a:p>
        </p:txBody>
      </p:sp>
      <p:pic>
        <p:nvPicPr>
          <p:cNvPr id="5" name="Content Placeholder 4" descr="11282717814_38962dc658_k.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154113"/>
            <a:ext cx="11125200" cy="5064125"/>
          </a:xfrm>
        </p:spPr>
      </p:pic>
      <p:sp>
        <p:nvSpPr>
          <p:cNvPr id="4" name="Slide Number Placeholder 3"/>
          <p:cNvSpPr>
            <a:spLocks noGrp="1"/>
          </p:cNvSpPr>
          <p:nvPr>
            <p:ph type="sldNum" sz="quarter" idx="12"/>
          </p:nvPr>
        </p:nvSpPr>
        <p:spPr/>
        <p:txBody>
          <a:bodyPr/>
          <a:lstStyle/>
          <a:p>
            <a:fld id="{C51EAA63-D034-42AE-91FA-B13B9518C7BE}" type="slidenum">
              <a:rPr lang="en-US" smtClean="0"/>
              <a:pPr/>
              <a:t>60</a:t>
            </a:fld>
            <a:endParaRPr lang="en-US"/>
          </a:p>
        </p:txBody>
      </p:sp>
      <p:sp>
        <p:nvSpPr>
          <p:cNvPr id="6" name="Rectangle 5"/>
          <p:cNvSpPr/>
          <p:nvPr/>
        </p:nvSpPr>
        <p:spPr>
          <a:xfrm>
            <a:off x="526037" y="6439183"/>
            <a:ext cx="5561889" cy="369332"/>
          </a:xfrm>
          <a:prstGeom prst="rect">
            <a:avLst/>
          </a:prstGeom>
        </p:spPr>
        <p:txBody>
          <a:bodyPr wrap="none">
            <a:spAutoFit/>
          </a:bodyPr>
          <a:lstStyle/>
          <a:p>
            <a:r>
              <a:rPr lang="en-US" dirty="0"/>
              <a:t>https://</a:t>
            </a:r>
            <a:r>
              <a:rPr lang="en-US" dirty="0" err="1"/>
              <a:t>www.flickr.com</a:t>
            </a:r>
            <a:r>
              <a:rPr lang="en-US" dirty="0"/>
              <a:t>/photos/</a:t>
            </a:r>
            <a:r>
              <a:rPr lang="en-US" dirty="0" err="1"/>
              <a:t>valiantize</a:t>
            </a:r>
            <a:r>
              <a:rPr lang="en-US" dirty="0"/>
              <a:t>/11282717814/</a:t>
            </a:r>
          </a:p>
        </p:txBody>
      </p:sp>
    </p:spTree>
    <p:extLst>
      <p:ext uri="{BB962C8B-B14F-4D97-AF65-F5344CB8AC3E}">
        <p14:creationId xmlns:p14="http://schemas.microsoft.com/office/powerpoint/2010/main" val="130889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49311"/>
          </a:xfrm>
        </p:spPr>
        <p:txBody>
          <a:bodyPr/>
          <a:lstStyle/>
          <a:p>
            <a:r>
              <a:rPr lang="en-US" dirty="0"/>
              <a:t>As the organization grew, we prepared </a:t>
            </a:r>
            <a:r>
              <a:rPr lang="en-US" dirty="0" smtClean="0"/>
              <a:t>a large Agile force </a:t>
            </a:r>
            <a:endParaRPr lang="en-US" dirty="0"/>
          </a:p>
        </p:txBody>
      </p:sp>
      <p:pic>
        <p:nvPicPr>
          <p:cNvPr id="5" name="Content Placeholder 4" descr="5359805561_9144ea2342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270075"/>
            <a:ext cx="11125200" cy="4899025"/>
          </a:xfrm>
        </p:spPr>
      </p:pic>
      <p:sp>
        <p:nvSpPr>
          <p:cNvPr id="4" name="Slide Number Placeholder 3"/>
          <p:cNvSpPr>
            <a:spLocks noGrp="1"/>
          </p:cNvSpPr>
          <p:nvPr>
            <p:ph type="sldNum" sz="quarter" idx="12"/>
          </p:nvPr>
        </p:nvSpPr>
        <p:spPr/>
        <p:txBody>
          <a:bodyPr/>
          <a:lstStyle/>
          <a:p>
            <a:fld id="{C51EAA63-D034-42AE-91FA-B13B9518C7BE}" type="slidenum">
              <a:rPr lang="en-US" smtClean="0"/>
              <a:pPr/>
              <a:t>61</a:t>
            </a:fld>
            <a:endParaRPr lang="en-US"/>
          </a:p>
        </p:txBody>
      </p:sp>
      <p:sp>
        <p:nvSpPr>
          <p:cNvPr id="6" name="Rectangle 5"/>
          <p:cNvSpPr/>
          <p:nvPr/>
        </p:nvSpPr>
        <p:spPr>
          <a:xfrm>
            <a:off x="535369" y="6427962"/>
            <a:ext cx="5180362" cy="369332"/>
          </a:xfrm>
          <a:prstGeom prst="rect">
            <a:avLst/>
          </a:prstGeom>
        </p:spPr>
        <p:txBody>
          <a:bodyPr wrap="none">
            <a:spAutoFit/>
          </a:bodyPr>
          <a:lstStyle/>
          <a:p>
            <a:r>
              <a:rPr lang="en-US" dirty="0"/>
              <a:t>https://</a:t>
            </a:r>
            <a:r>
              <a:rPr lang="en-US" dirty="0" err="1"/>
              <a:t>www.flickr.com</a:t>
            </a:r>
            <a:r>
              <a:rPr lang="en-US" dirty="0"/>
              <a:t>/photos/</a:t>
            </a:r>
            <a:r>
              <a:rPr lang="en-US" dirty="0" err="1"/>
              <a:t>jedmed</a:t>
            </a:r>
            <a:r>
              <a:rPr lang="en-US" dirty="0"/>
              <a:t>/5359805561</a:t>
            </a:r>
          </a:p>
        </p:txBody>
      </p:sp>
    </p:spTree>
    <p:extLst>
      <p:ext uri="{BB962C8B-B14F-4D97-AF65-F5344CB8AC3E}">
        <p14:creationId xmlns:p14="http://schemas.microsoft.com/office/powerpoint/2010/main" val="154132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66834"/>
          </a:xfrm>
        </p:spPr>
        <p:txBody>
          <a:bodyPr/>
          <a:lstStyle/>
          <a:p>
            <a:r>
              <a:rPr lang="en-US" dirty="0" smtClean="0"/>
              <a:t>And deployed the big ships</a:t>
            </a:r>
            <a:endParaRPr lang="en-US" dirty="0"/>
          </a:p>
        </p:txBody>
      </p:sp>
      <p:pic>
        <p:nvPicPr>
          <p:cNvPr id="5" name="Content Placeholder 4" descr="25269593_23ab397001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055688"/>
            <a:ext cx="11125200" cy="5146675"/>
          </a:xfrm>
        </p:spPr>
      </p:pic>
      <p:sp>
        <p:nvSpPr>
          <p:cNvPr id="4" name="Slide Number Placeholder 3"/>
          <p:cNvSpPr>
            <a:spLocks noGrp="1"/>
          </p:cNvSpPr>
          <p:nvPr>
            <p:ph type="sldNum" sz="quarter" idx="12"/>
          </p:nvPr>
        </p:nvSpPr>
        <p:spPr/>
        <p:txBody>
          <a:bodyPr/>
          <a:lstStyle/>
          <a:p>
            <a:fld id="{C51EAA63-D034-42AE-91FA-B13B9518C7BE}" type="slidenum">
              <a:rPr lang="en-US" smtClean="0"/>
              <a:pPr/>
              <a:t>62</a:t>
            </a:fld>
            <a:endParaRPr lang="en-US"/>
          </a:p>
        </p:txBody>
      </p:sp>
      <p:sp>
        <p:nvSpPr>
          <p:cNvPr id="6" name="Rectangle 5"/>
          <p:cNvSpPr/>
          <p:nvPr/>
        </p:nvSpPr>
        <p:spPr>
          <a:xfrm>
            <a:off x="531969" y="6455678"/>
            <a:ext cx="5121188" cy="369332"/>
          </a:xfrm>
          <a:prstGeom prst="rect">
            <a:avLst/>
          </a:prstGeom>
        </p:spPr>
        <p:txBody>
          <a:bodyPr wrap="none">
            <a:spAutoFit/>
          </a:bodyPr>
          <a:lstStyle/>
          <a:p>
            <a:r>
              <a:rPr lang="en-US" dirty="0"/>
              <a:t>https://</a:t>
            </a:r>
            <a:r>
              <a:rPr lang="en-US" dirty="0" err="1"/>
              <a:t>www.flickr.com</a:t>
            </a:r>
            <a:r>
              <a:rPr lang="en-US" dirty="0"/>
              <a:t>/photos/</a:t>
            </a:r>
            <a:r>
              <a:rPr lang="en-US" dirty="0" err="1"/>
              <a:t>jurvetson</a:t>
            </a:r>
            <a:r>
              <a:rPr lang="en-US" dirty="0"/>
              <a:t>/25269593</a:t>
            </a:r>
          </a:p>
        </p:txBody>
      </p:sp>
    </p:spTree>
    <p:extLst>
      <p:ext uri="{BB962C8B-B14F-4D97-AF65-F5344CB8AC3E}">
        <p14:creationId xmlns:p14="http://schemas.microsoft.com/office/powerpoint/2010/main" val="369973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50338"/>
          </a:xfrm>
        </p:spPr>
        <p:txBody>
          <a:bodyPr/>
          <a:lstStyle/>
          <a:p>
            <a:r>
              <a:rPr lang="en-US" dirty="0" smtClean="0"/>
              <a:t>But doing Agile at large scale was a lot different</a:t>
            </a:r>
            <a:endParaRPr lang="en-US" dirty="0"/>
          </a:p>
        </p:txBody>
      </p:sp>
      <p:pic>
        <p:nvPicPr>
          <p:cNvPr id="5" name="Content Placeholder 4" descr="542500748_9656cddefc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071563"/>
            <a:ext cx="11125200" cy="5097462"/>
          </a:xfrm>
        </p:spPr>
      </p:pic>
      <p:sp>
        <p:nvSpPr>
          <p:cNvPr id="4" name="Slide Number Placeholder 3"/>
          <p:cNvSpPr>
            <a:spLocks noGrp="1"/>
          </p:cNvSpPr>
          <p:nvPr>
            <p:ph type="sldNum" sz="quarter" idx="12"/>
          </p:nvPr>
        </p:nvSpPr>
        <p:spPr/>
        <p:txBody>
          <a:bodyPr/>
          <a:lstStyle/>
          <a:p>
            <a:fld id="{C51EAA63-D034-42AE-91FA-B13B9518C7BE}" type="slidenum">
              <a:rPr lang="en-US" smtClean="0"/>
              <a:pPr/>
              <a:t>63</a:t>
            </a:fld>
            <a:endParaRPr lang="en-US"/>
          </a:p>
        </p:txBody>
      </p:sp>
      <p:sp>
        <p:nvSpPr>
          <p:cNvPr id="6" name="Rectangle 5"/>
          <p:cNvSpPr/>
          <p:nvPr/>
        </p:nvSpPr>
        <p:spPr>
          <a:xfrm>
            <a:off x="527858" y="6439183"/>
            <a:ext cx="5327337" cy="369332"/>
          </a:xfrm>
          <a:prstGeom prst="rect">
            <a:avLst/>
          </a:prstGeom>
        </p:spPr>
        <p:txBody>
          <a:bodyPr wrap="none">
            <a:spAutoFit/>
          </a:bodyPr>
          <a:lstStyle/>
          <a:p>
            <a:r>
              <a:rPr lang="en-US" dirty="0"/>
              <a:t>https://</a:t>
            </a:r>
            <a:r>
              <a:rPr lang="en-US" dirty="0" err="1"/>
              <a:t>www.flickr.com</a:t>
            </a:r>
            <a:r>
              <a:rPr lang="en-US" dirty="0"/>
              <a:t>/photos/</a:t>
            </a:r>
            <a:r>
              <a:rPr lang="en-US" dirty="0" err="1"/>
              <a:t>jurvetson</a:t>
            </a:r>
            <a:r>
              <a:rPr lang="en-US" dirty="0"/>
              <a:t>/542500748/</a:t>
            </a:r>
          </a:p>
        </p:txBody>
      </p:sp>
    </p:spTree>
    <p:extLst>
      <p:ext uri="{BB962C8B-B14F-4D97-AF65-F5344CB8AC3E}">
        <p14:creationId xmlns:p14="http://schemas.microsoft.com/office/powerpoint/2010/main" val="150595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65807"/>
          </a:xfrm>
        </p:spPr>
        <p:txBody>
          <a:bodyPr/>
          <a:lstStyle/>
          <a:p>
            <a:r>
              <a:rPr lang="en-US" dirty="0" smtClean="0"/>
              <a:t>We spent most of our time in meetings…</a:t>
            </a:r>
            <a:endParaRPr lang="en-US" dirty="0"/>
          </a:p>
        </p:txBody>
      </p:sp>
      <p:pic>
        <p:nvPicPr>
          <p:cNvPr id="5" name="Content Placeholder 4" descr="6884959175_e80ed31d35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220788"/>
            <a:ext cx="11125200" cy="4914900"/>
          </a:xfrm>
        </p:spPr>
      </p:pic>
      <p:sp>
        <p:nvSpPr>
          <p:cNvPr id="4" name="Slide Number Placeholder 3"/>
          <p:cNvSpPr>
            <a:spLocks noGrp="1"/>
          </p:cNvSpPr>
          <p:nvPr>
            <p:ph type="sldNum" sz="quarter" idx="12"/>
          </p:nvPr>
        </p:nvSpPr>
        <p:spPr/>
        <p:txBody>
          <a:bodyPr/>
          <a:lstStyle/>
          <a:p>
            <a:fld id="{C51EAA63-D034-42AE-91FA-B13B9518C7BE}" type="slidenum">
              <a:rPr lang="en-US" smtClean="0"/>
              <a:pPr/>
              <a:t>64</a:t>
            </a:fld>
            <a:endParaRPr lang="en-US"/>
          </a:p>
        </p:txBody>
      </p:sp>
      <p:sp>
        <p:nvSpPr>
          <p:cNvPr id="6" name="Rectangle 5"/>
          <p:cNvSpPr/>
          <p:nvPr/>
        </p:nvSpPr>
        <p:spPr>
          <a:xfrm>
            <a:off x="526921" y="6411466"/>
            <a:ext cx="5692071" cy="369332"/>
          </a:xfrm>
          <a:prstGeom prst="rect">
            <a:avLst/>
          </a:prstGeom>
        </p:spPr>
        <p:txBody>
          <a:bodyPr wrap="none">
            <a:spAutoFit/>
          </a:bodyPr>
          <a:lstStyle/>
          <a:p>
            <a:r>
              <a:rPr lang="en-US" dirty="0"/>
              <a:t>https://</a:t>
            </a:r>
            <a:r>
              <a:rPr lang="en-US" dirty="0" err="1"/>
              <a:t>www.flickr.com</a:t>
            </a:r>
            <a:r>
              <a:rPr lang="en-US" dirty="0"/>
              <a:t>/photos/</a:t>
            </a:r>
            <a:r>
              <a:rPr lang="en-US" dirty="0" err="1"/>
              <a:t>skinnylawyer</a:t>
            </a:r>
            <a:r>
              <a:rPr lang="en-US" dirty="0"/>
              <a:t>/6884959175</a:t>
            </a:r>
          </a:p>
        </p:txBody>
      </p:sp>
    </p:spTree>
    <p:extLst>
      <p:ext uri="{BB962C8B-B14F-4D97-AF65-F5344CB8AC3E}">
        <p14:creationId xmlns:p14="http://schemas.microsoft.com/office/powerpoint/2010/main" val="45312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17347"/>
          </a:xfrm>
        </p:spPr>
        <p:txBody>
          <a:bodyPr/>
          <a:lstStyle/>
          <a:p>
            <a:r>
              <a:rPr lang="en-US" dirty="0" smtClean="0"/>
              <a:t>Instituted lots of "processes"</a:t>
            </a:r>
            <a:endParaRPr lang="en-US" dirty="0"/>
          </a:p>
        </p:txBody>
      </p:sp>
      <p:pic>
        <p:nvPicPr>
          <p:cNvPr id="5" name="Content Placeholder 4" descr="4776824191_122fb5a976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089025"/>
            <a:ext cx="11125200" cy="5046663"/>
          </a:xfrm>
        </p:spPr>
      </p:pic>
      <p:sp>
        <p:nvSpPr>
          <p:cNvPr id="4" name="Slide Number Placeholder 3"/>
          <p:cNvSpPr>
            <a:spLocks noGrp="1"/>
          </p:cNvSpPr>
          <p:nvPr>
            <p:ph type="sldNum" sz="quarter" idx="12"/>
          </p:nvPr>
        </p:nvSpPr>
        <p:spPr/>
        <p:txBody>
          <a:bodyPr/>
          <a:lstStyle/>
          <a:p>
            <a:fld id="{C51EAA63-D034-42AE-91FA-B13B9518C7BE}" type="slidenum">
              <a:rPr lang="en-US" smtClean="0"/>
              <a:pPr/>
              <a:t>65</a:t>
            </a:fld>
            <a:endParaRPr lang="en-US"/>
          </a:p>
        </p:txBody>
      </p:sp>
      <p:sp>
        <p:nvSpPr>
          <p:cNvPr id="6" name="Rectangle 5"/>
          <p:cNvSpPr/>
          <p:nvPr/>
        </p:nvSpPr>
        <p:spPr>
          <a:xfrm>
            <a:off x="526016" y="6455678"/>
            <a:ext cx="5396993" cy="369332"/>
          </a:xfrm>
          <a:prstGeom prst="rect">
            <a:avLst/>
          </a:prstGeom>
        </p:spPr>
        <p:txBody>
          <a:bodyPr wrap="none">
            <a:spAutoFit/>
          </a:bodyPr>
          <a:lstStyle/>
          <a:p>
            <a:r>
              <a:rPr lang="en-US" dirty="0"/>
              <a:t>https://</a:t>
            </a:r>
            <a:r>
              <a:rPr lang="en-US" dirty="0" err="1"/>
              <a:t>www.flickr.com</a:t>
            </a:r>
            <a:r>
              <a:rPr lang="en-US" dirty="0"/>
              <a:t>/photos/</a:t>
            </a:r>
            <a:r>
              <a:rPr lang="en-US" dirty="0" err="1"/>
              <a:t>legofenris</a:t>
            </a:r>
            <a:r>
              <a:rPr lang="en-US" dirty="0"/>
              <a:t>/4776824191</a:t>
            </a:r>
          </a:p>
        </p:txBody>
      </p:sp>
    </p:spTree>
    <p:extLst>
      <p:ext uri="{BB962C8B-B14F-4D97-AF65-F5344CB8AC3E}">
        <p14:creationId xmlns:p14="http://schemas.microsoft.com/office/powerpoint/2010/main" val="145165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17347"/>
          </a:xfrm>
        </p:spPr>
        <p:txBody>
          <a:bodyPr/>
          <a:lstStyle/>
          <a:p>
            <a:r>
              <a:rPr lang="en-US" dirty="0" smtClean="0"/>
              <a:t>Did company-wide </a:t>
            </a:r>
            <a:r>
              <a:rPr lang="en-US" strike="sngStrike" dirty="0" smtClean="0"/>
              <a:t>invasion</a:t>
            </a:r>
            <a:r>
              <a:rPr lang="en-US" dirty="0" smtClean="0"/>
              <a:t> release planning</a:t>
            </a:r>
            <a:endParaRPr lang="en-US" dirty="0"/>
          </a:p>
        </p:txBody>
      </p:sp>
      <p:pic>
        <p:nvPicPr>
          <p:cNvPr id="5" name="Content Placeholder 4" descr="5450412111_612919c084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138238"/>
            <a:ext cx="11125200" cy="4805362"/>
          </a:xfrm>
        </p:spPr>
      </p:pic>
      <p:sp>
        <p:nvSpPr>
          <p:cNvPr id="4" name="Slide Number Placeholder 3"/>
          <p:cNvSpPr>
            <a:spLocks noGrp="1"/>
          </p:cNvSpPr>
          <p:nvPr>
            <p:ph type="sldNum" sz="quarter" idx="12"/>
          </p:nvPr>
        </p:nvSpPr>
        <p:spPr/>
        <p:txBody>
          <a:bodyPr/>
          <a:lstStyle/>
          <a:p>
            <a:fld id="{C51EAA63-D034-42AE-91FA-B13B9518C7BE}" type="slidenum">
              <a:rPr lang="en-US" smtClean="0"/>
              <a:pPr/>
              <a:t>66</a:t>
            </a:fld>
            <a:endParaRPr lang="en-US"/>
          </a:p>
        </p:txBody>
      </p:sp>
      <p:sp>
        <p:nvSpPr>
          <p:cNvPr id="6" name="Rectangle 5"/>
          <p:cNvSpPr/>
          <p:nvPr/>
        </p:nvSpPr>
        <p:spPr>
          <a:xfrm>
            <a:off x="526200" y="6439183"/>
            <a:ext cx="5660524" cy="369332"/>
          </a:xfrm>
          <a:prstGeom prst="rect">
            <a:avLst/>
          </a:prstGeom>
        </p:spPr>
        <p:txBody>
          <a:bodyPr wrap="none">
            <a:spAutoFit/>
          </a:bodyPr>
          <a:lstStyle/>
          <a:p>
            <a:r>
              <a:rPr lang="en-US" dirty="0"/>
              <a:t>https://</a:t>
            </a:r>
            <a:r>
              <a:rPr lang="en-US" dirty="0" err="1"/>
              <a:t>www.flickr.com</a:t>
            </a:r>
            <a:r>
              <a:rPr lang="en-US" dirty="0"/>
              <a:t>/photos/</a:t>
            </a:r>
            <a:r>
              <a:rPr lang="en-US" dirty="0" err="1"/>
              <a:t>pedrovezini</a:t>
            </a:r>
            <a:r>
              <a:rPr lang="en-US" dirty="0"/>
              <a:t>/5450412111/</a:t>
            </a:r>
          </a:p>
        </p:txBody>
      </p:sp>
    </p:spTree>
    <p:extLst>
      <p:ext uri="{BB962C8B-B14F-4D97-AF65-F5344CB8AC3E}">
        <p14:creationId xmlns:p14="http://schemas.microsoft.com/office/powerpoint/2010/main" val="97448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99825"/>
          </a:xfrm>
        </p:spPr>
        <p:txBody>
          <a:bodyPr/>
          <a:lstStyle/>
          <a:p>
            <a:r>
              <a:rPr lang="en-US" dirty="0" smtClean="0"/>
              <a:t>And had to resolve internal conflict</a:t>
            </a:r>
            <a:endParaRPr lang="en-US" dirty="0"/>
          </a:p>
        </p:txBody>
      </p:sp>
      <p:pic>
        <p:nvPicPr>
          <p:cNvPr id="5" name="Content Placeholder 4" descr="6884960361_15dc2eb7b8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138238"/>
            <a:ext cx="11125200" cy="4997450"/>
          </a:xfrm>
        </p:spPr>
      </p:pic>
      <p:sp>
        <p:nvSpPr>
          <p:cNvPr id="4" name="Slide Number Placeholder 3"/>
          <p:cNvSpPr>
            <a:spLocks noGrp="1"/>
          </p:cNvSpPr>
          <p:nvPr>
            <p:ph type="sldNum" sz="quarter" idx="12"/>
          </p:nvPr>
        </p:nvSpPr>
        <p:spPr/>
        <p:txBody>
          <a:bodyPr/>
          <a:lstStyle/>
          <a:p>
            <a:fld id="{C51EAA63-D034-42AE-91FA-B13B9518C7BE}" type="slidenum">
              <a:rPr lang="en-US" smtClean="0"/>
              <a:pPr/>
              <a:t>67</a:t>
            </a:fld>
            <a:endParaRPr lang="en-US"/>
          </a:p>
        </p:txBody>
      </p:sp>
      <p:sp>
        <p:nvSpPr>
          <p:cNvPr id="6" name="Rectangle 5"/>
          <p:cNvSpPr/>
          <p:nvPr/>
        </p:nvSpPr>
        <p:spPr>
          <a:xfrm>
            <a:off x="534613" y="6455678"/>
            <a:ext cx="5781225" cy="369332"/>
          </a:xfrm>
          <a:prstGeom prst="rect">
            <a:avLst/>
          </a:prstGeom>
        </p:spPr>
        <p:txBody>
          <a:bodyPr wrap="none">
            <a:spAutoFit/>
          </a:bodyPr>
          <a:lstStyle/>
          <a:p>
            <a:r>
              <a:rPr lang="en-US" dirty="0"/>
              <a:t>https://</a:t>
            </a:r>
            <a:r>
              <a:rPr lang="en-US" dirty="0" err="1"/>
              <a:t>www.flickr.com</a:t>
            </a:r>
            <a:r>
              <a:rPr lang="en-US" dirty="0"/>
              <a:t>/photos/</a:t>
            </a:r>
            <a:r>
              <a:rPr lang="en-US" dirty="0" err="1"/>
              <a:t>skinnylawyer</a:t>
            </a:r>
            <a:r>
              <a:rPr lang="en-US" dirty="0"/>
              <a:t>/6884960361/</a:t>
            </a:r>
          </a:p>
        </p:txBody>
      </p:sp>
    </p:spTree>
    <p:extLst>
      <p:ext uri="{BB962C8B-B14F-4D97-AF65-F5344CB8AC3E}">
        <p14:creationId xmlns:p14="http://schemas.microsoft.com/office/powerpoint/2010/main" val="325692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Conquering the Universe with Agile turned out to be a lot of work!</a:t>
            </a:r>
            <a:endParaRPr lang="en-US" dirty="0"/>
          </a:p>
        </p:txBody>
      </p:sp>
      <p:pic>
        <p:nvPicPr>
          <p:cNvPr id="5" name="Content Placeholder 4" descr="83176915_4c29b034a3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524000"/>
            <a:ext cx="11125200" cy="4611688"/>
          </a:xfrm>
        </p:spPr>
      </p:pic>
      <p:sp>
        <p:nvSpPr>
          <p:cNvPr id="4" name="Slide Number Placeholder 3"/>
          <p:cNvSpPr>
            <a:spLocks noGrp="1"/>
          </p:cNvSpPr>
          <p:nvPr>
            <p:ph type="sldNum" sz="quarter" idx="12"/>
          </p:nvPr>
        </p:nvSpPr>
        <p:spPr/>
        <p:txBody>
          <a:bodyPr/>
          <a:lstStyle/>
          <a:p>
            <a:fld id="{C51EAA63-D034-42AE-91FA-B13B9518C7BE}" type="slidenum">
              <a:rPr lang="en-US" smtClean="0"/>
              <a:pPr/>
              <a:t>68</a:t>
            </a:fld>
            <a:endParaRPr lang="en-US"/>
          </a:p>
        </p:txBody>
      </p:sp>
      <p:sp>
        <p:nvSpPr>
          <p:cNvPr id="6" name="Rectangle 5"/>
          <p:cNvSpPr/>
          <p:nvPr/>
        </p:nvSpPr>
        <p:spPr>
          <a:xfrm>
            <a:off x="503216" y="6427961"/>
            <a:ext cx="5211683" cy="369332"/>
          </a:xfrm>
          <a:prstGeom prst="rect">
            <a:avLst/>
          </a:prstGeom>
        </p:spPr>
        <p:txBody>
          <a:bodyPr wrap="none">
            <a:spAutoFit/>
          </a:bodyPr>
          <a:lstStyle/>
          <a:p>
            <a:r>
              <a:rPr lang="en-US" dirty="0"/>
              <a:t>https://</a:t>
            </a:r>
            <a:r>
              <a:rPr lang="en-US" dirty="0" err="1"/>
              <a:t>www.flickr.com</a:t>
            </a:r>
            <a:r>
              <a:rPr lang="en-US" dirty="0"/>
              <a:t>/photos/</a:t>
            </a:r>
            <a:r>
              <a:rPr lang="en-US" dirty="0" err="1"/>
              <a:t>jurvetson</a:t>
            </a:r>
            <a:r>
              <a:rPr lang="en-US" dirty="0"/>
              <a:t>/83176915/</a:t>
            </a:r>
          </a:p>
        </p:txBody>
      </p:sp>
    </p:spTree>
    <p:extLst>
      <p:ext uri="{BB962C8B-B14F-4D97-AF65-F5344CB8AC3E}">
        <p14:creationId xmlns:p14="http://schemas.microsoft.com/office/powerpoint/2010/main" val="93455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99825"/>
          </a:xfrm>
        </p:spPr>
        <p:txBody>
          <a:bodyPr/>
          <a:lstStyle/>
          <a:p>
            <a:r>
              <a:rPr lang="en-US" dirty="0" smtClean="0"/>
              <a:t>So, I made my escape from the Empire</a:t>
            </a:r>
            <a:endParaRPr lang="en-US" dirty="0"/>
          </a:p>
        </p:txBody>
      </p:sp>
      <p:pic>
        <p:nvPicPr>
          <p:cNvPr id="5" name="Content Placeholder 4" descr="9006007735_d33a1bfa20_k.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171575"/>
            <a:ext cx="11125200" cy="4964113"/>
          </a:xfrm>
        </p:spPr>
      </p:pic>
      <p:sp>
        <p:nvSpPr>
          <p:cNvPr id="4" name="Slide Number Placeholder 3"/>
          <p:cNvSpPr>
            <a:spLocks noGrp="1"/>
          </p:cNvSpPr>
          <p:nvPr>
            <p:ph type="sldNum" sz="quarter" idx="12"/>
          </p:nvPr>
        </p:nvSpPr>
        <p:spPr/>
        <p:txBody>
          <a:bodyPr/>
          <a:lstStyle/>
          <a:p>
            <a:fld id="{C51EAA63-D034-42AE-91FA-B13B9518C7BE}" type="slidenum">
              <a:rPr lang="en-US" smtClean="0"/>
              <a:pPr/>
              <a:t>69</a:t>
            </a:fld>
            <a:endParaRPr lang="en-US"/>
          </a:p>
        </p:txBody>
      </p:sp>
      <p:sp>
        <p:nvSpPr>
          <p:cNvPr id="6" name="Rectangle 5"/>
          <p:cNvSpPr/>
          <p:nvPr/>
        </p:nvSpPr>
        <p:spPr>
          <a:xfrm>
            <a:off x="524534" y="6427961"/>
            <a:ext cx="5630868" cy="369332"/>
          </a:xfrm>
          <a:prstGeom prst="rect">
            <a:avLst/>
          </a:prstGeom>
        </p:spPr>
        <p:txBody>
          <a:bodyPr wrap="none">
            <a:spAutoFit/>
          </a:bodyPr>
          <a:lstStyle/>
          <a:p>
            <a:r>
              <a:rPr lang="en-US" dirty="0"/>
              <a:t>https://</a:t>
            </a:r>
            <a:r>
              <a:rPr lang="en-US" dirty="0" err="1"/>
              <a:t>www.flickr.com</a:t>
            </a:r>
            <a:r>
              <a:rPr lang="en-US" dirty="0"/>
              <a:t>/photos/</a:t>
            </a:r>
            <a:r>
              <a:rPr lang="en-US" dirty="0" err="1"/>
              <a:t>p_valdivieso</a:t>
            </a:r>
            <a:r>
              <a:rPr lang="en-US" dirty="0"/>
              <a:t>/9006007735</a:t>
            </a:r>
          </a:p>
        </p:txBody>
      </p:sp>
    </p:spTree>
    <p:extLst>
      <p:ext uri="{BB962C8B-B14F-4D97-AF65-F5344CB8AC3E}">
        <p14:creationId xmlns:p14="http://schemas.microsoft.com/office/powerpoint/2010/main" val="179077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descr="4511648609_8f58b5f88f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6103385" y="-3440188"/>
            <a:ext cx="24427340" cy="13743958"/>
          </a:xfrm>
        </p:spPr>
      </p:pic>
      <p:sp>
        <p:nvSpPr>
          <p:cNvPr id="7" name="TextBox 6"/>
          <p:cNvSpPr txBox="1"/>
          <p:nvPr/>
        </p:nvSpPr>
        <p:spPr>
          <a:xfrm>
            <a:off x="308902" y="257415"/>
            <a:ext cx="9009691" cy="914400"/>
          </a:xfrm>
          <a:prstGeom prst="rect">
            <a:avLst/>
          </a:prstGeom>
          <a:noFill/>
        </p:spPr>
        <p:txBody>
          <a:bodyPr wrap="none" lIns="0" tIns="0" rIns="0" bIns="0" rtlCol="0">
            <a:noAutofit/>
          </a:bodyPr>
          <a:lstStyle/>
          <a:p>
            <a:pPr>
              <a:lnSpc>
                <a:spcPct val="90000"/>
              </a:lnSpc>
            </a:pPr>
            <a:r>
              <a:rPr lang="en-US" sz="4000" dirty="0" smtClean="0">
                <a:solidFill>
                  <a:schemeClr val="bg1"/>
                </a:solidFill>
              </a:rPr>
              <a:t>But when it is us vs. them…</a:t>
            </a:r>
          </a:p>
        </p:txBody>
      </p:sp>
      <p:sp>
        <p:nvSpPr>
          <p:cNvPr id="8" name="Rectangle 7"/>
          <p:cNvSpPr/>
          <p:nvPr/>
        </p:nvSpPr>
        <p:spPr>
          <a:xfrm>
            <a:off x="0" y="6488668"/>
            <a:ext cx="6916011" cy="369332"/>
          </a:xfrm>
          <a:prstGeom prst="rect">
            <a:avLst/>
          </a:prstGeom>
        </p:spPr>
        <p:txBody>
          <a:bodyPr wrap="square">
            <a:spAutoFit/>
          </a:bodyPr>
          <a:lstStyle/>
          <a:p>
            <a:r>
              <a:rPr lang="en-US" dirty="0">
                <a:solidFill>
                  <a:srgbClr val="D9D9D9"/>
                </a:solidFill>
              </a:rPr>
              <a:t>https://</a:t>
            </a:r>
            <a:r>
              <a:rPr lang="en-US" dirty="0" err="1">
                <a:solidFill>
                  <a:srgbClr val="D9D9D9"/>
                </a:solidFill>
              </a:rPr>
              <a:t>www.flickr.com</a:t>
            </a:r>
            <a:r>
              <a:rPr lang="en-US" dirty="0">
                <a:solidFill>
                  <a:srgbClr val="D9D9D9"/>
                </a:solidFill>
              </a:rPr>
              <a:t>/photos/</a:t>
            </a:r>
            <a:r>
              <a:rPr lang="en-US" dirty="0" err="1">
                <a:solidFill>
                  <a:srgbClr val="D9D9D9"/>
                </a:solidFill>
              </a:rPr>
              <a:t>icedsoul</a:t>
            </a:r>
            <a:r>
              <a:rPr lang="en-US" dirty="0">
                <a:solidFill>
                  <a:srgbClr val="D9D9D9"/>
                </a:solidFill>
              </a:rPr>
              <a:t>/4511648609/in/</a:t>
            </a:r>
            <a:r>
              <a:rPr lang="en-US" dirty="0" err="1">
                <a:solidFill>
                  <a:srgbClr val="D9D9D9"/>
                </a:solidFill>
              </a:rPr>
              <a:t>photostream</a:t>
            </a:r>
            <a:r>
              <a:rPr lang="en-US" dirty="0">
                <a:solidFill>
                  <a:srgbClr val="D9D9D9"/>
                </a:solidFill>
              </a:rPr>
              <a:t>/</a:t>
            </a:r>
          </a:p>
        </p:txBody>
      </p:sp>
    </p:spTree>
    <p:extLst>
      <p:ext uri="{BB962C8B-B14F-4D97-AF65-F5344CB8AC3E}">
        <p14:creationId xmlns:p14="http://schemas.microsoft.com/office/powerpoint/2010/main" val="200225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1812" y="406400"/>
            <a:ext cx="11125200" cy="517347"/>
          </a:xfrm>
        </p:spPr>
        <p:txBody>
          <a:bodyPr/>
          <a:lstStyle/>
          <a:p>
            <a:r>
              <a:rPr lang="en-US" dirty="0" smtClean="0"/>
              <a:t>And went back to being just a normal guy…</a:t>
            </a:r>
            <a:endParaRPr lang="en-US" dirty="0"/>
          </a:p>
        </p:txBody>
      </p:sp>
      <p:pic>
        <p:nvPicPr>
          <p:cNvPr id="5" name="Content Placeholder 4" descr="11826583146_d71ab92727_k.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104900"/>
            <a:ext cx="11125200" cy="5295900"/>
          </a:xfrm>
        </p:spPr>
      </p:pic>
      <p:sp>
        <p:nvSpPr>
          <p:cNvPr id="4" name="Slide Number Placeholder 3"/>
          <p:cNvSpPr>
            <a:spLocks noGrp="1"/>
          </p:cNvSpPr>
          <p:nvPr>
            <p:ph type="sldNum" sz="quarter" idx="12"/>
          </p:nvPr>
        </p:nvSpPr>
        <p:spPr/>
        <p:txBody>
          <a:bodyPr/>
          <a:lstStyle/>
          <a:p>
            <a:fld id="{C51EAA63-D034-42AE-91FA-B13B9518C7BE}" type="slidenum">
              <a:rPr lang="en-US" smtClean="0"/>
              <a:pPr/>
              <a:t>70</a:t>
            </a:fld>
            <a:endParaRPr lang="en-US"/>
          </a:p>
        </p:txBody>
      </p:sp>
      <p:sp>
        <p:nvSpPr>
          <p:cNvPr id="6" name="Rectangle 5"/>
          <p:cNvSpPr/>
          <p:nvPr/>
        </p:nvSpPr>
        <p:spPr>
          <a:xfrm>
            <a:off x="530223" y="6439183"/>
            <a:ext cx="5223643" cy="369332"/>
          </a:xfrm>
          <a:prstGeom prst="rect">
            <a:avLst/>
          </a:prstGeom>
        </p:spPr>
        <p:txBody>
          <a:bodyPr wrap="none">
            <a:spAutoFit/>
          </a:bodyPr>
          <a:lstStyle/>
          <a:p>
            <a:r>
              <a:rPr lang="en-US" dirty="0"/>
              <a:t>https://</a:t>
            </a:r>
            <a:r>
              <a:rPr lang="en-US" dirty="0" err="1"/>
              <a:t>www.flickr.com</a:t>
            </a:r>
            <a:r>
              <a:rPr lang="en-US" dirty="0"/>
              <a:t>/photos/d35ign/11826583146</a:t>
            </a:r>
          </a:p>
        </p:txBody>
      </p:sp>
      <p:pic>
        <p:nvPicPr>
          <p:cNvPr id="8" name="Picture 7" descr="Horizontal JavaOne-Oracle co-branded logo in white on blue staging background."/>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66810" y="6263640"/>
            <a:ext cx="1889615" cy="594360"/>
          </a:xfrm>
          <a:prstGeom prst="rect">
            <a:avLst/>
          </a:prstGeom>
        </p:spPr>
      </p:pic>
    </p:spTree>
    <p:extLst>
      <p:ext uri="{BB962C8B-B14F-4D97-AF65-F5344CB8AC3E}">
        <p14:creationId xmlns:p14="http://schemas.microsoft.com/office/powerpoint/2010/main" val="170136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things I learned…</a:t>
            </a:r>
            <a:endParaRPr lang="en-US" dirty="0"/>
          </a:p>
        </p:txBody>
      </p:sp>
      <p:sp>
        <p:nvSpPr>
          <p:cNvPr id="5" name="Text Placeholder 4"/>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71</a:t>
            </a:fld>
            <a:endParaRPr lang="en-US"/>
          </a:p>
        </p:txBody>
      </p:sp>
      <p:sp>
        <p:nvSpPr>
          <p:cNvPr id="7" name="Rectangle 6"/>
          <p:cNvSpPr/>
          <p:nvPr/>
        </p:nvSpPr>
        <p:spPr>
          <a:xfrm>
            <a:off x="529022" y="6439183"/>
            <a:ext cx="6083717" cy="369332"/>
          </a:xfrm>
          <a:prstGeom prst="rect">
            <a:avLst/>
          </a:prstGeom>
        </p:spPr>
        <p:txBody>
          <a:bodyPr wrap="none">
            <a:spAutoFit/>
          </a:bodyPr>
          <a:lstStyle/>
          <a:p>
            <a:r>
              <a:rPr lang="pl-PL" dirty="0" err="1"/>
              <a:t>https</a:t>
            </a:r>
            <a:r>
              <a:rPr lang="pl-PL" dirty="0"/>
              <a:t>://</a:t>
            </a:r>
            <a:r>
              <a:rPr lang="pl-PL" dirty="0" err="1"/>
              <a:t>www.flickr.com</a:t>
            </a:r>
            <a:r>
              <a:rPr lang="pl-PL" dirty="0"/>
              <a:t>/</a:t>
            </a:r>
            <a:r>
              <a:rPr lang="pl-PL" dirty="0" err="1"/>
              <a:t>photos</a:t>
            </a:r>
            <a:r>
              <a:rPr lang="pl-PL" dirty="0"/>
              <a:t>/23950335@N07/6032572260/</a:t>
            </a:r>
            <a:endParaRPr lang="en-US" dirty="0"/>
          </a:p>
        </p:txBody>
      </p:sp>
      <p:pic>
        <p:nvPicPr>
          <p:cNvPr id="3" name="Picture 2" descr="6032572260_06e1166ab8_o.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27230" y="1309478"/>
            <a:ext cx="2599840" cy="3898974"/>
          </a:xfrm>
          <a:prstGeom prst="rect">
            <a:avLst/>
          </a:prstGeom>
        </p:spPr>
      </p:pic>
    </p:spTree>
    <p:extLst>
      <p:ext uri="{BB962C8B-B14F-4D97-AF65-F5344CB8AC3E}">
        <p14:creationId xmlns:p14="http://schemas.microsoft.com/office/powerpoint/2010/main" val="17659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06" y="-19860"/>
            <a:ext cx="12184918" cy="6877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0" name="Rectangle 1"/>
          <p:cNvSpPr>
            <a:spLocks noGrp="1" noChangeArrowheads="1"/>
          </p:cNvSpPr>
          <p:nvPr>
            <p:ph type="title"/>
          </p:nvPr>
        </p:nvSpPr>
        <p:spPr>
          <a:xfrm>
            <a:off x="411373" y="425598"/>
            <a:ext cx="11350843" cy="949866"/>
          </a:xfrm>
        </p:spPr>
        <p:txBody>
          <a:bodyPr anchor="t"/>
          <a:lstStyle/>
          <a:p>
            <a:pPr eaLnBrk="1" hangingPunct="1">
              <a:lnSpc>
                <a:spcPct val="100000"/>
              </a:lnSpc>
            </a:pPr>
            <a:r>
              <a:rPr lang="en-US" dirty="0" smtClean="0"/>
              <a:t>The Agile Manifesto</a:t>
            </a:r>
            <a:endParaRPr lang="en-US" dirty="0" smtClean="0">
              <a:solidFill>
                <a:schemeClr val="accent1">
                  <a:lumMod val="75000"/>
                </a:schemeClr>
              </a:solidFill>
            </a:endParaRPr>
          </a:p>
        </p:txBody>
      </p:sp>
      <p:grpSp>
        <p:nvGrpSpPr>
          <p:cNvPr id="3" name="Group 2"/>
          <p:cNvGrpSpPr>
            <a:grpSpLocks/>
          </p:cNvGrpSpPr>
          <p:nvPr/>
        </p:nvGrpSpPr>
        <p:grpSpPr bwMode="auto">
          <a:xfrm>
            <a:off x="594205" y="1760220"/>
            <a:ext cx="10726166" cy="845820"/>
            <a:chOff x="0" y="0"/>
            <a:chExt cx="5632" cy="592"/>
          </a:xfrm>
        </p:grpSpPr>
        <p:sp>
          <p:nvSpPr>
            <p:cNvPr id="2" name="Rectangle 3"/>
            <p:cNvSpPr>
              <a:spLocks/>
            </p:cNvSpPr>
            <p:nvPr/>
          </p:nvSpPr>
          <p:spPr bwMode="auto">
            <a:xfrm>
              <a:off x="3312"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Process and tools</a:t>
              </a:r>
            </a:p>
          </p:txBody>
        </p:sp>
        <p:sp>
          <p:nvSpPr>
            <p:cNvPr id="14340" name="Rectangle 4"/>
            <p:cNvSpPr>
              <a:spLocks/>
            </p:cNvSpPr>
            <p:nvPr/>
          </p:nvSpPr>
          <p:spPr bwMode="auto">
            <a:xfrm>
              <a:off x="0" y="0"/>
              <a:ext cx="2320" cy="59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Individuals and interactions</a:t>
              </a:r>
            </a:p>
          </p:txBody>
        </p:sp>
        <p:sp>
          <p:nvSpPr>
            <p:cNvPr id="12307" name="Rectangle 5"/>
            <p:cNvSpPr>
              <a:spLocks/>
            </p:cNvSpPr>
            <p:nvPr/>
          </p:nvSpPr>
          <p:spPr bwMode="auto">
            <a:xfrm>
              <a:off x="2548" y="184"/>
              <a:ext cx="528" cy="224"/>
            </a:xfrm>
            <a:prstGeom prst="rect">
              <a:avLst/>
            </a:prstGeom>
            <a:noFill/>
            <a:ln w="9525">
              <a:noFill/>
              <a:miter lim="800000"/>
              <a:headEnd/>
              <a:tailEnd/>
            </a:ln>
          </p:spPr>
          <p:txBody>
            <a:bodyPr lIns="0" tIns="0" rIns="0" bIns="0" anchor="ctr"/>
            <a:lstStyle/>
            <a:p>
              <a:pPr algn="ctr"/>
              <a:r>
                <a:rPr lang="en-US" sz="2200" dirty="0"/>
                <a:t>over</a:t>
              </a:r>
            </a:p>
          </p:txBody>
        </p:sp>
      </p:grpSp>
      <p:grpSp>
        <p:nvGrpSpPr>
          <p:cNvPr id="4" name="Group 6"/>
          <p:cNvGrpSpPr>
            <a:grpSpLocks/>
          </p:cNvGrpSpPr>
          <p:nvPr/>
        </p:nvGrpSpPr>
        <p:grpSpPr bwMode="auto">
          <a:xfrm>
            <a:off x="624677" y="5017770"/>
            <a:ext cx="10695694" cy="845820"/>
            <a:chOff x="0" y="0"/>
            <a:chExt cx="5616" cy="592"/>
          </a:xfrm>
        </p:grpSpPr>
        <p:sp>
          <p:nvSpPr>
            <p:cNvPr id="14343" name="Rectangle 7"/>
            <p:cNvSpPr>
              <a:spLocks/>
            </p:cNvSpPr>
            <p:nvPr/>
          </p:nvSpPr>
          <p:spPr bwMode="auto">
            <a:xfrm>
              <a:off x="3296"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Following a plan</a:t>
              </a:r>
            </a:p>
          </p:txBody>
        </p:sp>
        <p:sp>
          <p:nvSpPr>
            <p:cNvPr id="14344" name="Rectangle 8"/>
            <p:cNvSpPr>
              <a:spLocks/>
            </p:cNvSpPr>
            <p:nvPr/>
          </p:nvSpPr>
          <p:spPr bwMode="auto">
            <a:xfrm>
              <a:off x="0" y="0"/>
              <a:ext cx="2320" cy="59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Responding to change</a:t>
              </a:r>
            </a:p>
          </p:txBody>
        </p:sp>
        <p:sp>
          <p:nvSpPr>
            <p:cNvPr id="12304" name="Rectangle 9"/>
            <p:cNvSpPr>
              <a:spLocks/>
            </p:cNvSpPr>
            <p:nvPr/>
          </p:nvSpPr>
          <p:spPr bwMode="auto">
            <a:xfrm>
              <a:off x="2538" y="183"/>
              <a:ext cx="520" cy="237"/>
            </a:xfrm>
            <a:prstGeom prst="rect">
              <a:avLst/>
            </a:prstGeom>
            <a:noFill/>
            <a:ln w="9525">
              <a:noFill/>
              <a:miter lim="800000"/>
              <a:headEnd/>
              <a:tailEnd/>
            </a:ln>
          </p:spPr>
          <p:txBody>
            <a:bodyPr wrap="square" lIns="0" tIns="0" rIns="0" bIns="0" anchor="ctr">
              <a:spAutoFit/>
            </a:bodyPr>
            <a:lstStyle/>
            <a:p>
              <a:pPr algn="ctr"/>
              <a:r>
                <a:rPr lang="en-US" sz="2200" dirty="0"/>
                <a:t>over</a:t>
              </a:r>
            </a:p>
          </p:txBody>
        </p:sp>
      </p:grpSp>
      <p:sp>
        <p:nvSpPr>
          <p:cNvPr id="12293" name="Rectangle 10"/>
          <p:cNvSpPr>
            <a:spLocks/>
          </p:cNvSpPr>
          <p:nvPr/>
        </p:nvSpPr>
        <p:spPr bwMode="auto">
          <a:xfrm>
            <a:off x="1672154" y="6046470"/>
            <a:ext cx="5439263" cy="365760"/>
          </a:xfrm>
          <a:prstGeom prst="rect">
            <a:avLst/>
          </a:prstGeom>
          <a:noFill/>
          <a:ln w="9525">
            <a:noFill/>
            <a:miter lim="800000"/>
            <a:headEnd/>
            <a:tailEnd/>
          </a:ln>
        </p:spPr>
        <p:txBody>
          <a:bodyPr lIns="0" tIns="0" rIns="0" bIns="0" anchor="ctr"/>
          <a:lstStyle/>
          <a:p>
            <a:r>
              <a:rPr lang="en-US" sz="2100" dirty="0"/>
              <a:t>Source: www.agilemanifesto.org</a:t>
            </a:r>
          </a:p>
        </p:txBody>
      </p:sp>
      <p:grpSp>
        <p:nvGrpSpPr>
          <p:cNvPr id="5" name="Group 11"/>
          <p:cNvGrpSpPr>
            <a:grpSpLocks/>
          </p:cNvGrpSpPr>
          <p:nvPr/>
        </p:nvGrpSpPr>
        <p:grpSpPr bwMode="auto">
          <a:xfrm>
            <a:off x="609441" y="2846070"/>
            <a:ext cx="10710930" cy="845820"/>
            <a:chOff x="0" y="0"/>
            <a:chExt cx="5624" cy="592"/>
          </a:xfrm>
        </p:grpSpPr>
        <p:sp>
          <p:nvSpPr>
            <p:cNvPr id="14348" name="Rectangle 12"/>
            <p:cNvSpPr>
              <a:spLocks/>
            </p:cNvSpPr>
            <p:nvPr/>
          </p:nvSpPr>
          <p:spPr bwMode="auto">
            <a:xfrm>
              <a:off x="3304"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Comprehensive documentation</a:t>
              </a:r>
            </a:p>
          </p:txBody>
        </p:sp>
        <p:sp>
          <p:nvSpPr>
            <p:cNvPr id="14349" name="Rectangle 13"/>
            <p:cNvSpPr>
              <a:spLocks/>
            </p:cNvSpPr>
            <p:nvPr/>
          </p:nvSpPr>
          <p:spPr bwMode="auto">
            <a:xfrm>
              <a:off x="0" y="0"/>
              <a:ext cx="2320" cy="59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Working software</a:t>
              </a:r>
            </a:p>
          </p:txBody>
        </p:sp>
        <p:sp>
          <p:nvSpPr>
            <p:cNvPr id="12301" name="Rectangle 14"/>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t>over</a:t>
              </a:r>
            </a:p>
          </p:txBody>
        </p:sp>
      </p:grpSp>
      <p:grpSp>
        <p:nvGrpSpPr>
          <p:cNvPr id="6" name="Group 15"/>
          <p:cNvGrpSpPr>
            <a:grpSpLocks/>
          </p:cNvGrpSpPr>
          <p:nvPr/>
        </p:nvGrpSpPr>
        <p:grpSpPr bwMode="auto">
          <a:xfrm>
            <a:off x="609441" y="3931920"/>
            <a:ext cx="10710930" cy="845820"/>
            <a:chOff x="0" y="0"/>
            <a:chExt cx="5624" cy="592"/>
          </a:xfrm>
        </p:grpSpPr>
        <p:sp>
          <p:nvSpPr>
            <p:cNvPr id="14352" name="Rectangle 16"/>
            <p:cNvSpPr>
              <a:spLocks/>
            </p:cNvSpPr>
            <p:nvPr/>
          </p:nvSpPr>
          <p:spPr bwMode="auto">
            <a:xfrm>
              <a:off x="3304"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Contract negotiation</a:t>
              </a:r>
            </a:p>
          </p:txBody>
        </p:sp>
        <p:sp>
          <p:nvSpPr>
            <p:cNvPr id="14353" name="Rectangle 17"/>
            <p:cNvSpPr>
              <a:spLocks/>
            </p:cNvSpPr>
            <p:nvPr/>
          </p:nvSpPr>
          <p:spPr bwMode="auto">
            <a:xfrm>
              <a:off x="0" y="0"/>
              <a:ext cx="2320" cy="59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Customer collaboration</a:t>
              </a:r>
            </a:p>
          </p:txBody>
        </p:sp>
        <p:sp>
          <p:nvSpPr>
            <p:cNvPr id="12298" name="Rectangle 18"/>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t>over</a:t>
              </a:r>
            </a:p>
          </p:txBody>
        </p:sp>
      </p:grpSp>
    </p:spTree>
    <p:extLst>
      <p:ext uri="{BB962C8B-B14F-4D97-AF65-F5344CB8AC3E}">
        <p14:creationId xmlns:p14="http://schemas.microsoft.com/office/powerpoint/2010/main" val="404869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12293"/>
                                        </p:tgtEl>
                                        <p:attrNameLst>
                                          <p:attrName>style.visibility</p:attrName>
                                        </p:attrNameLst>
                                      </p:cBhvr>
                                      <p:to>
                                        <p:strVal val="visible"/>
                                      </p:to>
                                    </p:set>
                                    <p:animEffect transition="in" filter="fade">
                                      <p:cBhvr>
                                        <p:cTn id="20" dur="250"/>
                                        <p:tgtEl>
                                          <p:spTgt spid="12293"/>
                                        </p:tgtEl>
                                      </p:cBhvr>
                                    </p:animEffect>
                                    <p:anim calcmode="lin" valueType="num">
                                      <p:cBhvr>
                                        <p:cTn id="21" dur="250" fill="hold"/>
                                        <p:tgtEl>
                                          <p:spTgt spid="12293"/>
                                        </p:tgtEl>
                                        <p:attrNameLst>
                                          <p:attrName>ppt_x</p:attrName>
                                        </p:attrNameLst>
                                      </p:cBhvr>
                                      <p:tavLst>
                                        <p:tav tm="0">
                                          <p:val>
                                            <p:strVal val="#ppt_x"/>
                                          </p:val>
                                        </p:tav>
                                        <p:tav tm="100000">
                                          <p:val>
                                            <p:strVal val="#ppt_x"/>
                                          </p:val>
                                        </p:tav>
                                      </p:tavLst>
                                    </p:anim>
                                    <p:anim calcmode="lin" valueType="num">
                                      <p:cBhvr>
                                        <p:cTn id="22" dur="250" fill="hold"/>
                                        <p:tgtEl>
                                          <p:spTgt spid="122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454004839_597ea8ce19_h.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12290" name="Rectangle 1"/>
          <p:cNvSpPr>
            <a:spLocks noGrp="1" noChangeArrowheads="1"/>
          </p:cNvSpPr>
          <p:nvPr>
            <p:ph type="title"/>
          </p:nvPr>
        </p:nvSpPr>
        <p:spPr>
          <a:xfrm>
            <a:off x="411373" y="425598"/>
            <a:ext cx="11350843" cy="949866"/>
          </a:xfrm>
        </p:spPr>
        <p:txBody>
          <a:bodyPr anchor="t"/>
          <a:lstStyle/>
          <a:p>
            <a:pPr eaLnBrk="1" hangingPunct="1">
              <a:lnSpc>
                <a:spcPct val="100000"/>
              </a:lnSpc>
            </a:pPr>
            <a:r>
              <a:rPr lang="en-US" dirty="0" smtClean="0">
                <a:solidFill>
                  <a:schemeClr val="bg1">
                    <a:lumMod val="75000"/>
                  </a:schemeClr>
                </a:solidFill>
              </a:rPr>
              <a:t>The Agile </a:t>
            </a:r>
            <a:r>
              <a:rPr lang="en-US" b="1" dirty="0" smtClean="0">
                <a:solidFill>
                  <a:schemeClr val="bg1">
                    <a:lumMod val="75000"/>
                  </a:schemeClr>
                </a:solidFill>
              </a:rPr>
              <a:t>Industry </a:t>
            </a:r>
            <a:r>
              <a:rPr lang="en-US" dirty="0" smtClean="0">
                <a:solidFill>
                  <a:schemeClr val="bg1">
                    <a:lumMod val="75000"/>
                  </a:schemeClr>
                </a:solidFill>
              </a:rPr>
              <a:t>Manifesto</a:t>
            </a:r>
            <a:endParaRPr lang="en-US" dirty="0" smtClean="0">
              <a:solidFill>
                <a:schemeClr val="bg1"/>
              </a:solidFill>
            </a:endParaRPr>
          </a:p>
        </p:txBody>
      </p:sp>
      <p:grpSp>
        <p:nvGrpSpPr>
          <p:cNvPr id="3" name="Group 2"/>
          <p:cNvGrpSpPr>
            <a:grpSpLocks/>
          </p:cNvGrpSpPr>
          <p:nvPr/>
        </p:nvGrpSpPr>
        <p:grpSpPr bwMode="auto">
          <a:xfrm>
            <a:off x="594205" y="1760220"/>
            <a:ext cx="10726166" cy="845820"/>
            <a:chOff x="0" y="0"/>
            <a:chExt cx="5632" cy="592"/>
          </a:xfrm>
        </p:grpSpPr>
        <p:sp>
          <p:nvSpPr>
            <p:cNvPr id="2" name="Rectangle 3"/>
            <p:cNvSpPr>
              <a:spLocks/>
            </p:cNvSpPr>
            <p:nvPr/>
          </p:nvSpPr>
          <p:spPr bwMode="auto">
            <a:xfrm>
              <a:off x="3312"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Continuous improvement</a:t>
              </a:r>
              <a:endParaRPr lang="en-US" sz="2700" dirty="0">
                <a:solidFill>
                  <a:srgbClr val="FFFFFF"/>
                </a:solidFill>
                <a:ea typeface="Gill Sans" charset="0"/>
                <a:cs typeface="Gill Sans" charset="0"/>
              </a:endParaRPr>
            </a:p>
          </p:txBody>
        </p:sp>
        <p:sp>
          <p:nvSpPr>
            <p:cNvPr id="14340" name="Rectangle 4"/>
            <p:cNvSpPr>
              <a:spLocks/>
            </p:cNvSpPr>
            <p:nvPr/>
          </p:nvSpPr>
          <p:spPr bwMode="auto">
            <a:xfrm>
              <a:off x="0" y="0"/>
              <a:ext cx="2320" cy="59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Expert advice</a:t>
              </a:r>
              <a:endParaRPr lang="en-US" sz="2700" dirty="0">
                <a:solidFill>
                  <a:srgbClr val="FFFFFF"/>
                </a:solidFill>
                <a:ea typeface="Gill Sans" charset="0"/>
                <a:cs typeface="Gill Sans" charset="0"/>
              </a:endParaRPr>
            </a:p>
          </p:txBody>
        </p:sp>
        <p:sp>
          <p:nvSpPr>
            <p:cNvPr id="12307" name="Rectangle 5"/>
            <p:cNvSpPr>
              <a:spLocks/>
            </p:cNvSpPr>
            <p:nvPr/>
          </p:nvSpPr>
          <p:spPr bwMode="auto">
            <a:xfrm>
              <a:off x="2548" y="184"/>
              <a:ext cx="528" cy="224"/>
            </a:xfrm>
            <a:prstGeom prst="rect">
              <a:avLst/>
            </a:prstGeom>
            <a:noFill/>
            <a:ln w="9525">
              <a:noFill/>
              <a:miter lim="800000"/>
              <a:headEnd/>
              <a:tailEnd/>
            </a:ln>
          </p:spPr>
          <p:txBody>
            <a:bodyPr lIns="0" tIns="0" rIns="0" bIns="0" anchor="ctr"/>
            <a:lstStyle/>
            <a:p>
              <a:pPr algn="ctr"/>
              <a:r>
                <a:rPr lang="en-US" sz="2200" dirty="0">
                  <a:solidFill>
                    <a:schemeClr val="bg1">
                      <a:lumMod val="75000"/>
                    </a:schemeClr>
                  </a:solidFill>
                </a:rPr>
                <a:t>over</a:t>
              </a:r>
            </a:p>
          </p:txBody>
        </p:sp>
      </p:grpSp>
      <p:grpSp>
        <p:nvGrpSpPr>
          <p:cNvPr id="4" name="Group 6"/>
          <p:cNvGrpSpPr>
            <a:grpSpLocks/>
          </p:cNvGrpSpPr>
          <p:nvPr/>
        </p:nvGrpSpPr>
        <p:grpSpPr bwMode="auto">
          <a:xfrm>
            <a:off x="624677" y="5017770"/>
            <a:ext cx="10695694" cy="845820"/>
            <a:chOff x="0" y="0"/>
            <a:chExt cx="5616" cy="592"/>
          </a:xfrm>
        </p:grpSpPr>
        <p:sp>
          <p:nvSpPr>
            <p:cNvPr id="14343" name="Rectangle 7"/>
            <p:cNvSpPr>
              <a:spLocks/>
            </p:cNvSpPr>
            <p:nvPr/>
          </p:nvSpPr>
          <p:spPr bwMode="auto">
            <a:xfrm>
              <a:off x="3296"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In-person collaboration</a:t>
              </a:r>
              <a:endParaRPr lang="en-US" sz="2700" dirty="0">
                <a:solidFill>
                  <a:srgbClr val="FFFFFF"/>
                </a:solidFill>
                <a:ea typeface="Gill Sans" charset="0"/>
                <a:cs typeface="Gill Sans" charset="0"/>
              </a:endParaRPr>
            </a:p>
          </p:txBody>
        </p:sp>
        <p:sp>
          <p:nvSpPr>
            <p:cNvPr id="14344" name="Rectangle 8"/>
            <p:cNvSpPr>
              <a:spLocks/>
            </p:cNvSpPr>
            <p:nvPr/>
          </p:nvSpPr>
          <p:spPr bwMode="auto">
            <a:xfrm>
              <a:off x="0" y="0"/>
              <a:ext cx="2320" cy="59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Tooling licenses</a:t>
              </a:r>
              <a:endParaRPr lang="en-US" sz="2700" dirty="0">
                <a:solidFill>
                  <a:srgbClr val="FFFFFF"/>
                </a:solidFill>
                <a:ea typeface="Gill Sans" charset="0"/>
                <a:cs typeface="Gill Sans" charset="0"/>
              </a:endParaRPr>
            </a:p>
          </p:txBody>
        </p:sp>
        <p:sp>
          <p:nvSpPr>
            <p:cNvPr id="12304" name="Rectangle 9"/>
            <p:cNvSpPr>
              <a:spLocks/>
            </p:cNvSpPr>
            <p:nvPr/>
          </p:nvSpPr>
          <p:spPr bwMode="auto">
            <a:xfrm>
              <a:off x="2538" y="178"/>
              <a:ext cx="520" cy="235"/>
            </a:xfrm>
            <a:prstGeom prst="rect">
              <a:avLst/>
            </a:prstGeom>
            <a:noFill/>
            <a:ln w="9525">
              <a:noFill/>
              <a:miter lim="800000"/>
              <a:headEnd/>
              <a:tailEnd/>
            </a:ln>
          </p:spPr>
          <p:txBody>
            <a:bodyPr wrap="square" lIns="0" tIns="0" rIns="0" bIns="0" anchor="ctr">
              <a:spAutoFit/>
            </a:bodyPr>
            <a:lstStyle/>
            <a:p>
              <a:pPr algn="ctr"/>
              <a:r>
                <a:rPr lang="en-US" sz="2200" dirty="0">
                  <a:solidFill>
                    <a:srgbClr val="BFBFBF"/>
                  </a:solidFill>
                </a:rPr>
                <a:t>over</a:t>
              </a:r>
            </a:p>
          </p:txBody>
        </p:sp>
      </p:grpSp>
      <p:grpSp>
        <p:nvGrpSpPr>
          <p:cNvPr id="5" name="Group 11"/>
          <p:cNvGrpSpPr>
            <a:grpSpLocks/>
          </p:cNvGrpSpPr>
          <p:nvPr/>
        </p:nvGrpSpPr>
        <p:grpSpPr bwMode="auto">
          <a:xfrm>
            <a:off x="609441" y="2846070"/>
            <a:ext cx="10710930" cy="845820"/>
            <a:chOff x="0" y="0"/>
            <a:chExt cx="5624" cy="592"/>
          </a:xfrm>
        </p:grpSpPr>
        <p:sp>
          <p:nvSpPr>
            <p:cNvPr id="14348" name="Rectangle 12"/>
            <p:cNvSpPr>
              <a:spLocks/>
            </p:cNvSpPr>
            <p:nvPr/>
          </p:nvSpPr>
          <p:spPr bwMode="auto">
            <a:xfrm>
              <a:off x="3304"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Craftsmanship</a:t>
              </a:r>
              <a:endParaRPr lang="en-US" sz="2700" dirty="0">
                <a:solidFill>
                  <a:srgbClr val="FFFFFF"/>
                </a:solidFill>
                <a:ea typeface="Gill Sans" charset="0"/>
                <a:cs typeface="Gill Sans" charset="0"/>
              </a:endParaRPr>
            </a:p>
          </p:txBody>
        </p:sp>
        <p:sp>
          <p:nvSpPr>
            <p:cNvPr id="14349" name="Rectangle 13"/>
            <p:cNvSpPr>
              <a:spLocks/>
            </p:cNvSpPr>
            <p:nvPr/>
          </p:nvSpPr>
          <p:spPr bwMode="auto">
            <a:xfrm>
              <a:off x="0" y="0"/>
              <a:ext cx="2320" cy="59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Methodologies</a:t>
              </a:r>
              <a:endParaRPr lang="en-US" sz="2700" dirty="0">
                <a:solidFill>
                  <a:srgbClr val="FFFFFF"/>
                </a:solidFill>
                <a:ea typeface="Gill Sans" charset="0"/>
                <a:cs typeface="Gill Sans" charset="0"/>
              </a:endParaRPr>
            </a:p>
          </p:txBody>
        </p:sp>
        <p:sp>
          <p:nvSpPr>
            <p:cNvPr id="12301" name="Rectangle 14"/>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grpSp>
        <p:nvGrpSpPr>
          <p:cNvPr id="6" name="Group 15"/>
          <p:cNvGrpSpPr>
            <a:grpSpLocks/>
          </p:cNvGrpSpPr>
          <p:nvPr/>
        </p:nvGrpSpPr>
        <p:grpSpPr bwMode="auto">
          <a:xfrm>
            <a:off x="609441" y="3931920"/>
            <a:ext cx="10710930" cy="845820"/>
            <a:chOff x="0" y="0"/>
            <a:chExt cx="5624" cy="592"/>
          </a:xfrm>
        </p:grpSpPr>
        <p:sp>
          <p:nvSpPr>
            <p:cNvPr id="14352" name="Rectangle 16"/>
            <p:cNvSpPr>
              <a:spLocks/>
            </p:cNvSpPr>
            <p:nvPr/>
          </p:nvSpPr>
          <p:spPr bwMode="auto">
            <a:xfrm>
              <a:off x="3304"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Clean code</a:t>
              </a:r>
              <a:endParaRPr lang="en-US" sz="2700" dirty="0">
                <a:solidFill>
                  <a:srgbClr val="FFFFFF"/>
                </a:solidFill>
                <a:ea typeface="Gill Sans" charset="0"/>
                <a:cs typeface="Gill Sans" charset="0"/>
              </a:endParaRPr>
            </a:p>
          </p:txBody>
        </p:sp>
        <p:sp>
          <p:nvSpPr>
            <p:cNvPr id="14353" name="Rectangle 17"/>
            <p:cNvSpPr>
              <a:spLocks/>
            </p:cNvSpPr>
            <p:nvPr/>
          </p:nvSpPr>
          <p:spPr bwMode="auto">
            <a:xfrm>
              <a:off x="0" y="0"/>
              <a:ext cx="2320" cy="59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Metrics</a:t>
              </a:r>
              <a:endParaRPr lang="en-US" sz="2700" dirty="0">
                <a:solidFill>
                  <a:srgbClr val="FFFFFF"/>
                </a:solidFill>
                <a:ea typeface="Gill Sans" charset="0"/>
                <a:cs typeface="Gill Sans" charset="0"/>
              </a:endParaRPr>
            </a:p>
          </p:txBody>
        </p:sp>
        <p:sp>
          <p:nvSpPr>
            <p:cNvPr id="12298" name="Rectangle 18"/>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sp>
        <p:nvSpPr>
          <p:cNvPr id="8" name="Rectangle 7"/>
          <p:cNvSpPr/>
          <p:nvPr/>
        </p:nvSpPr>
        <p:spPr>
          <a:xfrm>
            <a:off x="592186" y="6328991"/>
            <a:ext cx="6155313" cy="369332"/>
          </a:xfrm>
          <a:prstGeom prst="rect">
            <a:avLst/>
          </a:prstGeom>
        </p:spPr>
        <p:txBody>
          <a:bodyPr wrap="none">
            <a:spAutoFit/>
          </a:bodyPr>
          <a:lstStyle/>
          <a:p>
            <a:r>
              <a:rPr lang="en-US" dirty="0" smtClean="0">
                <a:solidFill>
                  <a:schemeClr val="bg1">
                    <a:lumMod val="75000"/>
                  </a:schemeClr>
                </a:solidFill>
              </a:rPr>
              <a:t>https://</a:t>
            </a:r>
            <a:r>
              <a:rPr lang="en-US" dirty="0" err="1" smtClean="0">
                <a:solidFill>
                  <a:schemeClr val="bg1">
                    <a:lumMod val="75000"/>
                  </a:schemeClr>
                </a:solidFill>
              </a:rPr>
              <a:t>www.flickr.com</a:t>
            </a:r>
            <a:r>
              <a:rPr lang="en-US" dirty="0" smtClean="0">
                <a:solidFill>
                  <a:schemeClr val="bg1">
                    <a:lumMod val="75000"/>
                  </a:schemeClr>
                </a:solidFill>
              </a:rPr>
              <a:t>/photos/</a:t>
            </a:r>
            <a:r>
              <a:rPr lang="en-US" dirty="0" err="1" smtClean="0">
                <a:solidFill>
                  <a:schemeClr val="bg1">
                    <a:lumMod val="75000"/>
                  </a:schemeClr>
                </a:solidFill>
              </a:rPr>
              <a:t>dieknochenblume</a:t>
            </a:r>
            <a:r>
              <a:rPr lang="en-US" dirty="0" smtClean="0">
                <a:solidFill>
                  <a:schemeClr val="bg1">
                    <a:lumMod val="75000"/>
                  </a:schemeClr>
                </a:solidFill>
              </a:rPr>
              <a:t>/8454004839</a:t>
            </a:r>
            <a:endParaRPr lang="en-US" dirty="0">
              <a:solidFill>
                <a:schemeClr val="bg1">
                  <a:lumMod val="75000"/>
                </a:schemeClr>
              </a:solidFill>
            </a:endParaRPr>
          </a:p>
        </p:txBody>
      </p:sp>
    </p:spTree>
    <p:extLst>
      <p:ext uri="{BB962C8B-B14F-4D97-AF65-F5344CB8AC3E}">
        <p14:creationId xmlns:p14="http://schemas.microsoft.com/office/powerpoint/2010/main" val="97984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454004839_597ea8ce19_h.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12290" name="Rectangle 1"/>
          <p:cNvSpPr>
            <a:spLocks noGrp="1" noChangeArrowheads="1"/>
          </p:cNvSpPr>
          <p:nvPr>
            <p:ph type="title"/>
          </p:nvPr>
        </p:nvSpPr>
        <p:spPr>
          <a:xfrm>
            <a:off x="411373" y="425598"/>
            <a:ext cx="11350843" cy="949866"/>
          </a:xfrm>
        </p:spPr>
        <p:txBody>
          <a:bodyPr anchor="t"/>
          <a:lstStyle/>
          <a:p>
            <a:pPr eaLnBrk="1" hangingPunct="1">
              <a:lnSpc>
                <a:spcPct val="100000"/>
              </a:lnSpc>
            </a:pPr>
            <a:r>
              <a:rPr lang="en-US" dirty="0" smtClean="0">
                <a:solidFill>
                  <a:schemeClr val="bg1">
                    <a:lumMod val="75000"/>
                  </a:schemeClr>
                </a:solidFill>
              </a:rPr>
              <a:t>The Agile </a:t>
            </a:r>
            <a:r>
              <a:rPr lang="en-US" b="1" dirty="0" smtClean="0">
                <a:solidFill>
                  <a:schemeClr val="bg1">
                    <a:lumMod val="75000"/>
                  </a:schemeClr>
                </a:solidFill>
              </a:rPr>
              <a:t>Industry </a:t>
            </a:r>
            <a:r>
              <a:rPr lang="en-US" dirty="0" smtClean="0">
                <a:solidFill>
                  <a:schemeClr val="bg1">
                    <a:lumMod val="75000"/>
                  </a:schemeClr>
                </a:solidFill>
              </a:rPr>
              <a:t>Manifesto</a:t>
            </a:r>
            <a:endParaRPr lang="en-US" dirty="0" smtClean="0">
              <a:solidFill>
                <a:schemeClr val="bg1"/>
              </a:solidFill>
            </a:endParaRPr>
          </a:p>
        </p:txBody>
      </p:sp>
      <p:grpSp>
        <p:nvGrpSpPr>
          <p:cNvPr id="3" name="Group 2"/>
          <p:cNvGrpSpPr>
            <a:grpSpLocks/>
          </p:cNvGrpSpPr>
          <p:nvPr/>
        </p:nvGrpSpPr>
        <p:grpSpPr bwMode="auto">
          <a:xfrm>
            <a:off x="594205" y="1760220"/>
            <a:ext cx="10726166" cy="845820"/>
            <a:chOff x="0" y="0"/>
            <a:chExt cx="5632" cy="592"/>
          </a:xfrm>
        </p:grpSpPr>
        <p:sp>
          <p:nvSpPr>
            <p:cNvPr id="2" name="Rectangle 3"/>
            <p:cNvSpPr>
              <a:spLocks/>
            </p:cNvSpPr>
            <p:nvPr/>
          </p:nvSpPr>
          <p:spPr bwMode="auto">
            <a:xfrm>
              <a:off x="3312"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Continuous improvement</a:t>
              </a:r>
            </a:p>
          </p:txBody>
        </p:sp>
        <p:sp>
          <p:nvSpPr>
            <p:cNvPr id="14340" name="Rectangle 4"/>
            <p:cNvSpPr>
              <a:spLocks/>
            </p:cNvSpPr>
            <p:nvPr/>
          </p:nvSpPr>
          <p:spPr bwMode="auto">
            <a:xfrm>
              <a:off x="0" y="0"/>
              <a:ext cx="2320" cy="59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Expert advice</a:t>
              </a:r>
              <a:endParaRPr lang="en-US" sz="2700" dirty="0">
                <a:solidFill>
                  <a:srgbClr val="FFFFFF"/>
                </a:solidFill>
                <a:ea typeface="Gill Sans" charset="0"/>
                <a:cs typeface="Gill Sans" charset="0"/>
              </a:endParaRPr>
            </a:p>
          </p:txBody>
        </p:sp>
        <p:sp>
          <p:nvSpPr>
            <p:cNvPr id="12307" name="Rectangle 5"/>
            <p:cNvSpPr>
              <a:spLocks/>
            </p:cNvSpPr>
            <p:nvPr/>
          </p:nvSpPr>
          <p:spPr bwMode="auto">
            <a:xfrm>
              <a:off x="2548" y="184"/>
              <a:ext cx="528" cy="224"/>
            </a:xfrm>
            <a:prstGeom prst="rect">
              <a:avLst/>
            </a:prstGeom>
            <a:noFill/>
            <a:ln w="9525">
              <a:noFill/>
              <a:miter lim="800000"/>
              <a:headEnd/>
              <a:tailEnd/>
            </a:ln>
          </p:spPr>
          <p:txBody>
            <a:bodyPr lIns="0" tIns="0" rIns="0" bIns="0" anchor="ctr"/>
            <a:lstStyle/>
            <a:p>
              <a:pPr algn="ctr"/>
              <a:r>
                <a:rPr lang="en-US" sz="2200" dirty="0">
                  <a:solidFill>
                    <a:schemeClr val="bg1">
                      <a:lumMod val="75000"/>
                    </a:schemeClr>
                  </a:solidFill>
                </a:rPr>
                <a:t>over</a:t>
              </a:r>
            </a:p>
          </p:txBody>
        </p:sp>
      </p:grpSp>
      <p:grpSp>
        <p:nvGrpSpPr>
          <p:cNvPr id="4" name="Group 6"/>
          <p:cNvGrpSpPr>
            <a:grpSpLocks/>
          </p:cNvGrpSpPr>
          <p:nvPr/>
        </p:nvGrpSpPr>
        <p:grpSpPr bwMode="auto">
          <a:xfrm>
            <a:off x="624677" y="5017770"/>
            <a:ext cx="10695694" cy="845820"/>
            <a:chOff x="0" y="0"/>
            <a:chExt cx="5616" cy="592"/>
          </a:xfrm>
        </p:grpSpPr>
        <p:sp>
          <p:nvSpPr>
            <p:cNvPr id="14343" name="Rectangle 7"/>
            <p:cNvSpPr>
              <a:spLocks/>
            </p:cNvSpPr>
            <p:nvPr/>
          </p:nvSpPr>
          <p:spPr bwMode="auto">
            <a:xfrm>
              <a:off x="3296" y="0"/>
              <a:ext cx="2320" cy="592"/>
            </a:xfrm>
            <a:prstGeom prst="rect">
              <a:avLst/>
            </a:prstGeom>
            <a:solidFill>
              <a:schemeClr val="tx2">
                <a:lumMod val="75000"/>
              </a:schemeClr>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In-person collaboration</a:t>
              </a:r>
            </a:p>
          </p:txBody>
        </p:sp>
        <p:sp>
          <p:nvSpPr>
            <p:cNvPr id="14344" name="Rectangle 8"/>
            <p:cNvSpPr>
              <a:spLocks/>
            </p:cNvSpPr>
            <p:nvPr/>
          </p:nvSpPr>
          <p:spPr bwMode="auto">
            <a:xfrm>
              <a:off x="0" y="0"/>
              <a:ext cx="2320" cy="592"/>
            </a:xfrm>
            <a:prstGeom prst="rect">
              <a:avLst/>
            </a:prstGeom>
            <a:solidFill>
              <a:schemeClr val="tx2">
                <a:lumMod val="50000"/>
              </a:schemeClr>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Tooling licenses</a:t>
              </a:r>
            </a:p>
          </p:txBody>
        </p:sp>
        <p:sp>
          <p:nvSpPr>
            <p:cNvPr id="12304" name="Rectangle 9"/>
            <p:cNvSpPr>
              <a:spLocks/>
            </p:cNvSpPr>
            <p:nvPr/>
          </p:nvSpPr>
          <p:spPr bwMode="auto">
            <a:xfrm>
              <a:off x="2538" y="178"/>
              <a:ext cx="520" cy="235"/>
            </a:xfrm>
            <a:prstGeom prst="rect">
              <a:avLst/>
            </a:prstGeom>
            <a:noFill/>
            <a:ln w="9525">
              <a:noFill/>
              <a:miter lim="800000"/>
              <a:headEnd/>
              <a:tailEnd/>
            </a:ln>
          </p:spPr>
          <p:txBody>
            <a:bodyPr wrap="square" lIns="0" tIns="0" rIns="0" bIns="0" anchor="ctr">
              <a:spAutoFit/>
            </a:bodyPr>
            <a:lstStyle/>
            <a:p>
              <a:pPr algn="ctr"/>
              <a:r>
                <a:rPr lang="en-US" sz="2200" dirty="0">
                  <a:solidFill>
                    <a:srgbClr val="BFBFBF"/>
                  </a:solidFill>
                </a:rPr>
                <a:t>over</a:t>
              </a:r>
            </a:p>
          </p:txBody>
        </p:sp>
      </p:grpSp>
      <p:grpSp>
        <p:nvGrpSpPr>
          <p:cNvPr id="5" name="Group 11"/>
          <p:cNvGrpSpPr>
            <a:grpSpLocks/>
          </p:cNvGrpSpPr>
          <p:nvPr/>
        </p:nvGrpSpPr>
        <p:grpSpPr bwMode="auto">
          <a:xfrm>
            <a:off x="609441" y="2846070"/>
            <a:ext cx="10710930" cy="845820"/>
            <a:chOff x="0" y="0"/>
            <a:chExt cx="5624" cy="592"/>
          </a:xfrm>
        </p:grpSpPr>
        <p:sp>
          <p:nvSpPr>
            <p:cNvPr id="14348" name="Rectangle 12"/>
            <p:cNvSpPr>
              <a:spLocks/>
            </p:cNvSpPr>
            <p:nvPr/>
          </p:nvSpPr>
          <p:spPr bwMode="auto">
            <a:xfrm>
              <a:off x="3304" y="0"/>
              <a:ext cx="2320" cy="59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Craftsmanship</a:t>
              </a:r>
            </a:p>
          </p:txBody>
        </p:sp>
        <p:sp>
          <p:nvSpPr>
            <p:cNvPr id="14349" name="Rectangle 13"/>
            <p:cNvSpPr>
              <a:spLocks/>
            </p:cNvSpPr>
            <p:nvPr/>
          </p:nvSpPr>
          <p:spPr bwMode="auto">
            <a:xfrm>
              <a:off x="0" y="0"/>
              <a:ext cx="2320" cy="592"/>
            </a:xfrm>
            <a:prstGeom prst="rect">
              <a:avLst/>
            </a:prstGeom>
            <a:solidFill>
              <a:srgbClr val="3F3F3F"/>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Methodologies</a:t>
              </a:r>
              <a:endParaRPr lang="en-US" sz="2700" dirty="0">
                <a:solidFill>
                  <a:srgbClr val="FFFFFF"/>
                </a:solidFill>
                <a:ea typeface="Gill Sans" charset="0"/>
                <a:cs typeface="Gill Sans" charset="0"/>
              </a:endParaRPr>
            </a:p>
          </p:txBody>
        </p:sp>
        <p:sp>
          <p:nvSpPr>
            <p:cNvPr id="12301" name="Rectangle 14"/>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grpSp>
        <p:nvGrpSpPr>
          <p:cNvPr id="6" name="Group 15"/>
          <p:cNvGrpSpPr>
            <a:grpSpLocks/>
          </p:cNvGrpSpPr>
          <p:nvPr/>
        </p:nvGrpSpPr>
        <p:grpSpPr bwMode="auto">
          <a:xfrm>
            <a:off x="609441" y="3931920"/>
            <a:ext cx="10710930" cy="845820"/>
            <a:chOff x="0" y="0"/>
            <a:chExt cx="5624" cy="592"/>
          </a:xfrm>
        </p:grpSpPr>
        <p:sp>
          <p:nvSpPr>
            <p:cNvPr id="14352" name="Rectangle 16"/>
            <p:cNvSpPr>
              <a:spLocks/>
            </p:cNvSpPr>
            <p:nvPr/>
          </p:nvSpPr>
          <p:spPr bwMode="auto">
            <a:xfrm>
              <a:off x="3304" y="0"/>
              <a:ext cx="2320" cy="59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Clean code</a:t>
              </a:r>
              <a:endParaRPr lang="en-US" sz="2700" dirty="0">
                <a:solidFill>
                  <a:srgbClr val="FFFFFF"/>
                </a:solidFill>
                <a:ea typeface="Gill Sans" charset="0"/>
                <a:cs typeface="Gill Sans" charset="0"/>
              </a:endParaRPr>
            </a:p>
          </p:txBody>
        </p:sp>
        <p:sp>
          <p:nvSpPr>
            <p:cNvPr id="14353" name="Rectangle 17"/>
            <p:cNvSpPr>
              <a:spLocks/>
            </p:cNvSpPr>
            <p:nvPr/>
          </p:nvSpPr>
          <p:spPr bwMode="auto">
            <a:xfrm>
              <a:off x="0" y="0"/>
              <a:ext cx="2320" cy="592"/>
            </a:xfrm>
            <a:prstGeom prst="rect">
              <a:avLst/>
            </a:prstGeom>
            <a:solidFill>
              <a:srgbClr val="3F3F3F"/>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Metrics</a:t>
              </a:r>
              <a:endParaRPr lang="en-US" sz="2700" dirty="0">
                <a:solidFill>
                  <a:srgbClr val="FFFFFF"/>
                </a:solidFill>
                <a:ea typeface="Gill Sans" charset="0"/>
                <a:cs typeface="Gill Sans" charset="0"/>
              </a:endParaRPr>
            </a:p>
          </p:txBody>
        </p:sp>
        <p:sp>
          <p:nvSpPr>
            <p:cNvPr id="12298" name="Rectangle 18"/>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sp>
        <p:nvSpPr>
          <p:cNvPr id="8" name="Rectangle 7"/>
          <p:cNvSpPr/>
          <p:nvPr/>
        </p:nvSpPr>
        <p:spPr>
          <a:xfrm>
            <a:off x="592186" y="6328991"/>
            <a:ext cx="6155313" cy="369332"/>
          </a:xfrm>
          <a:prstGeom prst="rect">
            <a:avLst/>
          </a:prstGeom>
        </p:spPr>
        <p:txBody>
          <a:bodyPr wrap="none">
            <a:spAutoFit/>
          </a:bodyPr>
          <a:lstStyle/>
          <a:p>
            <a:r>
              <a:rPr lang="en-US" dirty="0" smtClean="0">
                <a:solidFill>
                  <a:schemeClr val="bg1">
                    <a:lumMod val="75000"/>
                  </a:schemeClr>
                </a:solidFill>
              </a:rPr>
              <a:t>https://</a:t>
            </a:r>
            <a:r>
              <a:rPr lang="en-US" dirty="0" err="1" smtClean="0">
                <a:solidFill>
                  <a:schemeClr val="bg1">
                    <a:lumMod val="75000"/>
                  </a:schemeClr>
                </a:solidFill>
              </a:rPr>
              <a:t>www.flickr.com</a:t>
            </a:r>
            <a:r>
              <a:rPr lang="en-US" dirty="0" smtClean="0">
                <a:solidFill>
                  <a:schemeClr val="bg1">
                    <a:lumMod val="75000"/>
                  </a:schemeClr>
                </a:solidFill>
              </a:rPr>
              <a:t>/photos/</a:t>
            </a:r>
            <a:r>
              <a:rPr lang="en-US" dirty="0" err="1" smtClean="0">
                <a:solidFill>
                  <a:schemeClr val="bg1">
                    <a:lumMod val="75000"/>
                  </a:schemeClr>
                </a:solidFill>
              </a:rPr>
              <a:t>dieknochenblume</a:t>
            </a:r>
            <a:r>
              <a:rPr lang="en-US" dirty="0" smtClean="0">
                <a:solidFill>
                  <a:schemeClr val="bg1">
                    <a:lumMod val="75000"/>
                  </a:schemeClr>
                </a:solidFill>
              </a:rPr>
              <a:t>/8454004839</a:t>
            </a:r>
            <a:endParaRPr lang="en-US" dirty="0">
              <a:solidFill>
                <a:schemeClr val="bg1">
                  <a:lumMod val="75000"/>
                </a:schemeClr>
              </a:solidFill>
            </a:endParaRPr>
          </a:p>
        </p:txBody>
      </p:sp>
    </p:spTree>
    <p:extLst>
      <p:ext uri="{BB962C8B-B14F-4D97-AF65-F5344CB8AC3E}">
        <p14:creationId xmlns:p14="http://schemas.microsoft.com/office/powerpoint/2010/main" val="382963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YOUR BASE ARE BELONG TO US.</a:t>
            </a:r>
            <a:endParaRPr lang="en-US"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t="-334"/>
          <a:stretch/>
        </p:blipFill>
        <p:spPr>
          <a:xfrm>
            <a:off x="531813" y="1524000"/>
            <a:ext cx="11125200" cy="4199935"/>
          </a:xfrm>
        </p:spPr>
      </p:pic>
      <p:sp>
        <p:nvSpPr>
          <p:cNvPr id="4" name="Slide Number Placeholder 3"/>
          <p:cNvSpPr>
            <a:spLocks noGrp="1"/>
          </p:cNvSpPr>
          <p:nvPr>
            <p:ph type="sldNum" sz="quarter" idx="12"/>
          </p:nvPr>
        </p:nvSpPr>
        <p:spPr/>
        <p:txBody>
          <a:bodyPr/>
          <a:lstStyle/>
          <a:p>
            <a:fld id="{C51EAA63-D034-42AE-91FA-B13B9518C7BE}" type="slidenum">
              <a:rPr lang="en-US" smtClean="0"/>
              <a:pPr/>
              <a:t>75</a:t>
            </a:fld>
            <a:endParaRPr lang="en-US"/>
          </a:p>
        </p:txBody>
      </p:sp>
      <p:sp>
        <p:nvSpPr>
          <p:cNvPr id="6" name="TextBox 5"/>
          <p:cNvSpPr txBox="1"/>
          <p:nvPr/>
        </p:nvSpPr>
        <p:spPr>
          <a:xfrm>
            <a:off x="527800" y="6482727"/>
            <a:ext cx="6580976" cy="354653"/>
          </a:xfrm>
          <a:prstGeom prst="rect">
            <a:avLst/>
          </a:prstGeom>
          <a:noFill/>
        </p:spPr>
        <p:txBody>
          <a:bodyPr wrap="none" lIns="0" tIns="0" rIns="0" bIns="0" rtlCol="0">
            <a:noAutofit/>
          </a:bodyPr>
          <a:lstStyle/>
          <a:p>
            <a:pPr>
              <a:lnSpc>
                <a:spcPct val="90000"/>
              </a:lnSpc>
            </a:pPr>
            <a:r>
              <a:rPr lang="en-US" dirty="0"/>
              <a:t>Source: http://</a:t>
            </a:r>
            <a:r>
              <a:rPr lang="en-US" dirty="0" err="1"/>
              <a:t>setandbma.wordpress.com</a:t>
            </a:r>
            <a:r>
              <a:rPr lang="en-US" dirty="0"/>
              <a:t>/2012/03/23/agile-history/</a:t>
            </a:r>
            <a:endParaRPr lang="en-US" dirty="0" smtClean="0"/>
          </a:p>
        </p:txBody>
      </p:sp>
    </p:spTree>
    <p:extLst>
      <p:ext uri="{BB962C8B-B14F-4D97-AF65-F5344CB8AC3E}">
        <p14:creationId xmlns:p14="http://schemas.microsoft.com/office/powerpoint/2010/main" val="244232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16320"/>
          </a:xfrm>
        </p:spPr>
        <p:txBody>
          <a:bodyPr/>
          <a:lstStyle/>
          <a:p>
            <a:r>
              <a:rPr lang="en-US" dirty="0" smtClean="0"/>
              <a:t>No shortage of Agile books!</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76</a:t>
            </a:fld>
            <a:endParaRPr lang="en-US"/>
          </a:p>
        </p:txBody>
      </p:sp>
      <p:pic>
        <p:nvPicPr>
          <p:cNvPr id="6" name="Picture 5"/>
          <p:cNvPicPr>
            <a:picLocks noChangeAspect="1"/>
          </p:cNvPicPr>
          <p:nvPr/>
        </p:nvPicPr>
        <p:blipFill>
          <a:blip r:embed="rId2"/>
          <a:stretch>
            <a:fillRect/>
          </a:stretch>
        </p:blipFill>
        <p:spPr>
          <a:xfrm rot="21031112">
            <a:off x="568574" y="1622489"/>
            <a:ext cx="2158906" cy="323835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295237">
            <a:off x="5854008" y="1764786"/>
            <a:ext cx="2789322" cy="38100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rot="20990963">
            <a:off x="4094511" y="2631680"/>
            <a:ext cx="2831600" cy="338917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rot="21251942">
            <a:off x="8378786" y="889544"/>
            <a:ext cx="2558741" cy="3411655"/>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1578895" y="3035169"/>
            <a:ext cx="2335761" cy="291970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87425">
            <a:off x="2995791" y="1677482"/>
            <a:ext cx="2795144" cy="365744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8"/>
          <a:stretch>
            <a:fillRect/>
          </a:stretch>
        </p:blipFill>
        <p:spPr>
          <a:xfrm rot="344324">
            <a:off x="9206085" y="2740831"/>
            <a:ext cx="2427038" cy="3222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408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99825"/>
          </a:xfrm>
        </p:spPr>
        <p:txBody>
          <a:bodyPr/>
          <a:lstStyle/>
          <a:p>
            <a:r>
              <a:rPr lang="en-US" dirty="0" smtClean="0"/>
              <a:t>But they are not a substitute for experience</a:t>
            </a:r>
            <a:endParaRPr lang="en-US" dirty="0"/>
          </a:p>
        </p:txBody>
      </p:sp>
      <p:pic>
        <p:nvPicPr>
          <p:cNvPr id="5" name="Content Placeholder 4" descr="12815430035_a3e58d50d9_o.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171575"/>
            <a:ext cx="11125200" cy="4981575"/>
          </a:xfrm>
        </p:spPr>
      </p:pic>
      <p:sp>
        <p:nvSpPr>
          <p:cNvPr id="4" name="Slide Number Placeholder 3"/>
          <p:cNvSpPr>
            <a:spLocks noGrp="1"/>
          </p:cNvSpPr>
          <p:nvPr>
            <p:ph type="sldNum" sz="quarter" idx="12"/>
          </p:nvPr>
        </p:nvSpPr>
        <p:spPr/>
        <p:txBody>
          <a:bodyPr/>
          <a:lstStyle/>
          <a:p>
            <a:fld id="{C51EAA63-D034-42AE-91FA-B13B9518C7BE}" type="slidenum">
              <a:rPr lang="en-US" smtClean="0"/>
              <a:pPr/>
              <a:t>77</a:t>
            </a:fld>
            <a:endParaRPr lang="en-US"/>
          </a:p>
        </p:txBody>
      </p:sp>
      <p:sp>
        <p:nvSpPr>
          <p:cNvPr id="6" name="Rectangle 5"/>
          <p:cNvSpPr/>
          <p:nvPr/>
        </p:nvSpPr>
        <p:spPr>
          <a:xfrm>
            <a:off x="528086" y="6455678"/>
            <a:ext cx="5821689" cy="369332"/>
          </a:xfrm>
          <a:prstGeom prst="rect">
            <a:avLst/>
          </a:prstGeom>
        </p:spPr>
        <p:txBody>
          <a:bodyPr wrap="none">
            <a:spAutoFit/>
          </a:bodyPr>
          <a:lstStyle/>
          <a:p>
            <a:r>
              <a:rPr lang="en-US" dirty="0"/>
              <a:t>https://</a:t>
            </a:r>
            <a:r>
              <a:rPr lang="en-US" dirty="0" err="1"/>
              <a:t>www.flickr.com</a:t>
            </a:r>
            <a:r>
              <a:rPr lang="en-US" dirty="0"/>
              <a:t>/photos/</a:t>
            </a:r>
            <a:r>
              <a:rPr lang="en-US" dirty="0" err="1"/>
              <a:t>nasamarshall</a:t>
            </a:r>
            <a:r>
              <a:rPr lang="en-US" dirty="0"/>
              <a:t>/12815430035</a:t>
            </a:r>
          </a:p>
        </p:txBody>
      </p:sp>
    </p:spTree>
    <p:extLst>
      <p:ext uri="{BB962C8B-B14F-4D97-AF65-F5344CB8AC3E}">
        <p14:creationId xmlns:p14="http://schemas.microsoft.com/office/powerpoint/2010/main" val="58767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99825"/>
          </a:xfrm>
        </p:spPr>
        <p:txBody>
          <a:bodyPr/>
          <a:lstStyle/>
          <a:p>
            <a:r>
              <a:rPr lang="en-US" dirty="0" smtClean="0"/>
              <a:t>How do you know things have gone wrong?</a:t>
            </a:r>
            <a:endParaRPr lang="en-US" dirty="0"/>
          </a:p>
        </p:txBody>
      </p:sp>
      <p:sp>
        <p:nvSpPr>
          <p:cNvPr id="3" name="Content Placeholder 2"/>
          <p:cNvSpPr>
            <a:spLocks noGrp="1"/>
          </p:cNvSpPr>
          <p:nvPr>
            <p:ph idx="1"/>
          </p:nvPr>
        </p:nvSpPr>
        <p:spPr>
          <a:xfrm>
            <a:off x="531151" y="1781513"/>
            <a:ext cx="11126522" cy="4162088"/>
          </a:xfrm>
        </p:spPr>
        <p:txBody>
          <a:bodyPr/>
          <a:lstStyle/>
          <a:p>
            <a:r>
              <a:rPr lang="en-US" dirty="0"/>
              <a:t>According to Chapter 5, Section 3, Verse 13 of the Agile Bible</a:t>
            </a:r>
            <a:r>
              <a:rPr lang="en-US" dirty="0" smtClean="0"/>
              <a:t>…</a:t>
            </a:r>
          </a:p>
          <a:p>
            <a:endParaRPr lang="en-US" dirty="0"/>
          </a:p>
          <a:p>
            <a:r>
              <a:rPr lang="en-US" dirty="0" smtClean="0"/>
              <a:t>Expert XXX has a hyper performing team with 3 hour Sprints, so we need to do that!</a:t>
            </a:r>
          </a:p>
          <a:p>
            <a:endParaRPr lang="en-US" dirty="0"/>
          </a:p>
          <a:p>
            <a:r>
              <a:rPr lang="en-US" dirty="0" smtClean="0"/>
              <a:t>Same issue comes up in the retrospective…  for 3 weeks running!</a:t>
            </a:r>
          </a:p>
        </p:txBody>
      </p:sp>
      <p:sp>
        <p:nvSpPr>
          <p:cNvPr id="4" name="Slide Number Placeholder 3"/>
          <p:cNvSpPr>
            <a:spLocks noGrp="1"/>
          </p:cNvSpPr>
          <p:nvPr>
            <p:ph type="sldNum" sz="quarter" idx="12"/>
          </p:nvPr>
        </p:nvSpPr>
        <p:spPr/>
        <p:txBody>
          <a:bodyPr/>
          <a:lstStyle/>
          <a:p>
            <a:fld id="{C51EAA63-D034-42AE-91FA-B13B9518C7BE}" type="slidenum">
              <a:rPr lang="en-US" smtClean="0"/>
              <a:pPr/>
              <a:t>78</a:t>
            </a:fld>
            <a:endParaRPr lang="en-US"/>
          </a:p>
        </p:txBody>
      </p:sp>
    </p:spTree>
    <p:extLst>
      <p:ext uri="{BB962C8B-B14F-4D97-AF65-F5344CB8AC3E}">
        <p14:creationId xmlns:p14="http://schemas.microsoft.com/office/powerpoint/2010/main" val="95594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Confession Time…</a:t>
            </a:r>
            <a:endParaRPr lang="en-US" dirty="0"/>
          </a:p>
        </p:txBody>
      </p:sp>
      <p:sp>
        <p:nvSpPr>
          <p:cNvPr id="3" name="Content Placeholder 2"/>
          <p:cNvSpPr>
            <a:spLocks noGrp="1"/>
          </p:cNvSpPr>
          <p:nvPr>
            <p:ph idx="1"/>
          </p:nvPr>
        </p:nvSpPr>
        <p:spPr>
          <a:xfrm>
            <a:off x="531151" y="1781513"/>
            <a:ext cx="6742559" cy="4162088"/>
          </a:xfrm>
        </p:spPr>
        <p:txBody>
          <a:bodyPr/>
          <a:lstStyle/>
          <a:p>
            <a:r>
              <a:rPr lang="en-US" dirty="0" smtClean="0"/>
              <a:t>I have trouble disagreeing with Ron…  maybe it is the gray beard.</a:t>
            </a:r>
          </a:p>
          <a:p>
            <a:endParaRPr lang="en-US" dirty="0" smtClean="0"/>
          </a:p>
          <a:p>
            <a:r>
              <a:rPr lang="en-US" dirty="0" smtClean="0"/>
              <a:t>The guy who forced all your Sprint lengths to line up – yeah, that was me implementing what Dean recommended.</a:t>
            </a:r>
            <a:endParaRPr lang="en-US" dirty="0"/>
          </a:p>
          <a:p>
            <a:endParaRPr lang="en-US" dirty="0" err="1"/>
          </a:p>
          <a:p>
            <a:r>
              <a:rPr lang="en-US" dirty="0" smtClean="0"/>
              <a:t>I hate retrospectives! – I would much rather be coding.  </a:t>
            </a:r>
            <a:r>
              <a:rPr lang="en-US" dirty="0" smtClean="0">
                <a:sym typeface="Wingdings"/>
              </a:rPr>
              <a:t></a:t>
            </a:r>
            <a:endParaRPr lang="en-US" dirty="0" smtClean="0"/>
          </a:p>
        </p:txBody>
      </p:sp>
      <p:sp>
        <p:nvSpPr>
          <p:cNvPr id="4" name="Slide Number Placeholder 3"/>
          <p:cNvSpPr>
            <a:spLocks noGrp="1"/>
          </p:cNvSpPr>
          <p:nvPr>
            <p:ph type="sldNum" sz="quarter" idx="12"/>
          </p:nvPr>
        </p:nvSpPr>
        <p:spPr/>
        <p:txBody>
          <a:bodyPr/>
          <a:lstStyle/>
          <a:p>
            <a:fld id="{C51EAA63-D034-42AE-91FA-B13B9518C7BE}" type="slidenum">
              <a:rPr lang="en-US" smtClean="0"/>
              <a:pPr/>
              <a:t>79</a:t>
            </a:fld>
            <a:endParaRPr lang="en-US"/>
          </a:p>
        </p:txBody>
      </p:sp>
      <p:pic>
        <p:nvPicPr>
          <p:cNvPr id="6" name="Picture 5" descr="3925480958_864312fa95_o.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87091" y="357566"/>
            <a:ext cx="4255372" cy="5821349"/>
          </a:xfrm>
          <a:prstGeom prst="rect">
            <a:avLst/>
          </a:prstGeom>
        </p:spPr>
      </p:pic>
      <p:sp>
        <p:nvSpPr>
          <p:cNvPr id="8" name="Rectangle 7"/>
          <p:cNvSpPr/>
          <p:nvPr/>
        </p:nvSpPr>
        <p:spPr>
          <a:xfrm>
            <a:off x="524425" y="6439183"/>
            <a:ext cx="5993949" cy="369332"/>
          </a:xfrm>
          <a:prstGeom prst="rect">
            <a:avLst/>
          </a:prstGeom>
        </p:spPr>
        <p:txBody>
          <a:bodyPr wrap="none">
            <a:spAutoFit/>
          </a:bodyPr>
          <a:lstStyle/>
          <a:p>
            <a:r>
              <a:rPr lang="pl-PL" dirty="0" err="1"/>
              <a:t>https</a:t>
            </a:r>
            <a:r>
              <a:rPr lang="pl-PL" dirty="0"/>
              <a:t>://</a:t>
            </a:r>
            <a:r>
              <a:rPr lang="pl-PL" dirty="0" err="1"/>
              <a:t>www.flickr.com</a:t>
            </a:r>
            <a:r>
              <a:rPr lang="pl-PL" dirty="0"/>
              <a:t>/</a:t>
            </a:r>
            <a:r>
              <a:rPr lang="pl-PL" dirty="0" err="1"/>
              <a:t>photos</a:t>
            </a:r>
            <a:r>
              <a:rPr lang="pl-PL" dirty="0"/>
              <a:t>/38463026@N04/3925480958</a:t>
            </a:r>
            <a:endParaRPr lang="en-US" dirty="0"/>
          </a:p>
        </p:txBody>
      </p:sp>
    </p:spTree>
    <p:extLst>
      <p:ext uri="{BB962C8B-B14F-4D97-AF65-F5344CB8AC3E}">
        <p14:creationId xmlns:p14="http://schemas.microsoft.com/office/powerpoint/2010/main" val="259187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4470494133_a22782cc17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304105" y="-358563"/>
            <a:ext cx="13227497" cy="7442405"/>
          </a:xfrm>
        </p:spPr>
      </p:pic>
      <p:sp>
        <p:nvSpPr>
          <p:cNvPr id="4" name="Slide Number Placeholder 3"/>
          <p:cNvSpPr>
            <a:spLocks noGrp="1"/>
          </p:cNvSpPr>
          <p:nvPr>
            <p:ph type="sldNum" sz="quarter" idx="12"/>
          </p:nvPr>
        </p:nvSpPr>
        <p:spPr/>
        <p:txBody>
          <a:bodyPr/>
          <a:lstStyle/>
          <a:p>
            <a:fld id="{C51EAA63-D034-42AE-91FA-B13B9518C7BE}" type="slidenum">
              <a:rPr lang="en-US" smtClean="0"/>
              <a:pPr/>
              <a:t>8</a:t>
            </a:fld>
            <a:endParaRPr lang="en-US"/>
          </a:p>
        </p:txBody>
      </p:sp>
      <p:sp>
        <p:nvSpPr>
          <p:cNvPr id="6" name="TextBox 5"/>
          <p:cNvSpPr txBox="1"/>
          <p:nvPr/>
        </p:nvSpPr>
        <p:spPr>
          <a:xfrm>
            <a:off x="308902" y="257415"/>
            <a:ext cx="9009691" cy="914400"/>
          </a:xfrm>
          <a:prstGeom prst="rect">
            <a:avLst/>
          </a:prstGeom>
          <a:noFill/>
        </p:spPr>
        <p:txBody>
          <a:bodyPr wrap="none" lIns="0" tIns="0" rIns="0" bIns="0" rtlCol="0">
            <a:noAutofit/>
          </a:bodyPr>
          <a:lstStyle/>
          <a:p>
            <a:pPr>
              <a:lnSpc>
                <a:spcPct val="90000"/>
              </a:lnSpc>
            </a:pPr>
            <a:r>
              <a:rPr lang="en-US" sz="4000" dirty="0" smtClean="0">
                <a:solidFill>
                  <a:schemeClr val="bg1"/>
                </a:solidFill>
              </a:rPr>
              <a:t>Humans don't stand a chance!</a:t>
            </a:r>
          </a:p>
        </p:txBody>
      </p:sp>
      <p:sp>
        <p:nvSpPr>
          <p:cNvPr id="7" name="Rectangle 6"/>
          <p:cNvSpPr/>
          <p:nvPr/>
        </p:nvSpPr>
        <p:spPr>
          <a:xfrm>
            <a:off x="0" y="6488668"/>
            <a:ext cx="6916011" cy="369332"/>
          </a:xfrm>
          <a:prstGeom prst="rect">
            <a:avLst/>
          </a:prstGeom>
        </p:spPr>
        <p:txBody>
          <a:bodyPr wrap="square">
            <a:spAutoFit/>
          </a:bodyPr>
          <a:lstStyle/>
          <a:p>
            <a:r>
              <a:rPr lang="en-US" dirty="0">
                <a:solidFill>
                  <a:schemeClr val="bg1">
                    <a:lumMod val="85000"/>
                  </a:schemeClr>
                </a:solidFill>
              </a:rPr>
              <a:t>https://</a:t>
            </a:r>
            <a:r>
              <a:rPr lang="en-US" dirty="0" err="1">
                <a:solidFill>
                  <a:schemeClr val="bg1">
                    <a:lumMod val="85000"/>
                  </a:schemeClr>
                </a:solidFill>
              </a:rPr>
              <a:t>www.flickr.com</a:t>
            </a:r>
            <a:r>
              <a:rPr lang="en-US" dirty="0">
                <a:solidFill>
                  <a:schemeClr val="bg1">
                    <a:lumMod val="85000"/>
                  </a:schemeClr>
                </a:solidFill>
              </a:rPr>
              <a:t>/photos/</a:t>
            </a:r>
            <a:r>
              <a:rPr lang="en-US" dirty="0" err="1">
                <a:solidFill>
                  <a:schemeClr val="bg1">
                    <a:lumMod val="85000"/>
                  </a:schemeClr>
                </a:solidFill>
              </a:rPr>
              <a:t>icedsoul</a:t>
            </a:r>
            <a:r>
              <a:rPr lang="en-US" dirty="0">
                <a:solidFill>
                  <a:schemeClr val="bg1">
                    <a:lumMod val="85000"/>
                  </a:schemeClr>
                </a:solidFill>
              </a:rPr>
              <a:t>/4470494133/</a:t>
            </a:r>
          </a:p>
        </p:txBody>
      </p:sp>
    </p:spTree>
    <p:extLst>
      <p:ext uri="{BB962C8B-B14F-4D97-AF65-F5344CB8AC3E}">
        <p14:creationId xmlns:p14="http://schemas.microsoft.com/office/powerpoint/2010/main" val="90803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afterEffect">
                                  <p:stCondLst>
                                    <p:cond delay="0"/>
                                  </p:stCondLst>
                                  <p:childTnLst>
                                    <p:animRot by="120000">
                                      <p:cBhvr>
                                        <p:cTn id="6" dur="50" fill="hold">
                                          <p:stCondLst>
                                            <p:cond delay="0"/>
                                          </p:stCondLst>
                                        </p:cTn>
                                        <p:tgtEl>
                                          <p:spTgt spid="5"/>
                                        </p:tgtEl>
                                        <p:attrNameLst>
                                          <p:attrName>r</p:attrName>
                                        </p:attrNameLst>
                                      </p:cBhvr>
                                    </p:animRot>
                                    <p:animRot by="-240000">
                                      <p:cBhvr>
                                        <p:cTn id="7" dur="100" fill="hold">
                                          <p:stCondLst>
                                            <p:cond delay="100"/>
                                          </p:stCondLst>
                                        </p:cTn>
                                        <p:tgtEl>
                                          <p:spTgt spid="5"/>
                                        </p:tgtEl>
                                        <p:attrNameLst>
                                          <p:attrName>r</p:attrName>
                                        </p:attrNameLst>
                                      </p:cBhvr>
                                    </p:animRot>
                                    <p:animRot by="240000">
                                      <p:cBhvr>
                                        <p:cTn id="8" dur="100" fill="hold">
                                          <p:stCondLst>
                                            <p:cond delay="200"/>
                                          </p:stCondLst>
                                        </p:cTn>
                                        <p:tgtEl>
                                          <p:spTgt spid="5"/>
                                        </p:tgtEl>
                                        <p:attrNameLst>
                                          <p:attrName>r</p:attrName>
                                        </p:attrNameLst>
                                      </p:cBhvr>
                                    </p:animRot>
                                    <p:animRot by="-240000">
                                      <p:cBhvr>
                                        <p:cTn id="9" dur="100" fill="hold">
                                          <p:stCondLst>
                                            <p:cond delay="300"/>
                                          </p:stCondLst>
                                        </p:cTn>
                                        <p:tgtEl>
                                          <p:spTgt spid="5"/>
                                        </p:tgtEl>
                                        <p:attrNameLst>
                                          <p:attrName>r</p:attrName>
                                        </p:attrNameLst>
                                      </p:cBhvr>
                                    </p:animRot>
                                    <p:animRot by="120000">
                                      <p:cBhvr>
                                        <p:cTn id="10" dur="100" fill="hold">
                                          <p:stCondLst>
                                            <p:cond delay="4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454004839_597ea8ce19_h.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12290" name="Rectangle 1"/>
          <p:cNvSpPr>
            <a:spLocks noGrp="1" noChangeArrowheads="1"/>
          </p:cNvSpPr>
          <p:nvPr>
            <p:ph type="title"/>
          </p:nvPr>
        </p:nvSpPr>
        <p:spPr>
          <a:xfrm>
            <a:off x="411373" y="425598"/>
            <a:ext cx="11350843" cy="949866"/>
          </a:xfrm>
        </p:spPr>
        <p:txBody>
          <a:bodyPr anchor="t"/>
          <a:lstStyle/>
          <a:p>
            <a:pPr eaLnBrk="1" hangingPunct="1">
              <a:lnSpc>
                <a:spcPct val="100000"/>
              </a:lnSpc>
            </a:pPr>
            <a:r>
              <a:rPr lang="en-US" dirty="0" smtClean="0">
                <a:solidFill>
                  <a:schemeClr val="bg1">
                    <a:lumMod val="75000"/>
                  </a:schemeClr>
                </a:solidFill>
              </a:rPr>
              <a:t>The Agile </a:t>
            </a:r>
            <a:r>
              <a:rPr lang="en-US" b="1" dirty="0" smtClean="0">
                <a:solidFill>
                  <a:schemeClr val="bg1">
                    <a:lumMod val="75000"/>
                  </a:schemeClr>
                </a:solidFill>
              </a:rPr>
              <a:t>Industry </a:t>
            </a:r>
            <a:r>
              <a:rPr lang="en-US" dirty="0" smtClean="0">
                <a:solidFill>
                  <a:schemeClr val="bg1">
                    <a:lumMod val="75000"/>
                  </a:schemeClr>
                </a:solidFill>
              </a:rPr>
              <a:t>Manifesto</a:t>
            </a:r>
            <a:endParaRPr lang="en-US" dirty="0" smtClean="0">
              <a:solidFill>
                <a:schemeClr val="bg1"/>
              </a:solidFill>
            </a:endParaRPr>
          </a:p>
        </p:txBody>
      </p:sp>
      <p:grpSp>
        <p:nvGrpSpPr>
          <p:cNvPr id="3" name="Group 2"/>
          <p:cNvGrpSpPr>
            <a:grpSpLocks/>
          </p:cNvGrpSpPr>
          <p:nvPr/>
        </p:nvGrpSpPr>
        <p:grpSpPr bwMode="auto">
          <a:xfrm>
            <a:off x="594205" y="1760220"/>
            <a:ext cx="10726166" cy="845820"/>
            <a:chOff x="0" y="0"/>
            <a:chExt cx="5632" cy="592"/>
          </a:xfrm>
        </p:grpSpPr>
        <p:sp>
          <p:nvSpPr>
            <p:cNvPr id="2" name="Rectangle 3"/>
            <p:cNvSpPr>
              <a:spLocks/>
            </p:cNvSpPr>
            <p:nvPr/>
          </p:nvSpPr>
          <p:spPr bwMode="auto">
            <a:xfrm>
              <a:off x="3312" y="0"/>
              <a:ext cx="2320" cy="59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Continuous improvement</a:t>
              </a:r>
            </a:p>
          </p:txBody>
        </p:sp>
        <p:sp>
          <p:nvSpPr>
            <p:cNvPr id="14340" name="Rectangle 4"/>
            <p:cNvSpPr>
              <a:spLocks/>
            </p:cNvSpPr>
            <p:nvPr/>
          </p:nvSpPr>
          <p:spPr bwMode="auto">
            <a:xfrm>
              <a:off x="0" y="0"/>
              <a:ext cx="2320" cy="592"/>
            </a:xfrm>
            <a:prstGeom prst="rect">
              <a:avLst/>
            </a:prstGeom>
            <a:solidFill>
              <a:srgbClr val="3F3F3F"/>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Expert advice</a:t>
              </a:r>
              <a:endParaRPr lang="en-US" sz="2700" dirty="0">
                <a:solidFill>
                  <a:srgbClr val="FFFFFF"/>
                </a:solidFill>
                <a:ea typeface="Gill Sans" charset="0"/>
                <a:cs typeface="Gill Sans" charset="0"/>
              </a:endParaRPr>
            </a:p>
          </p:txBody>
        </p:sp>
        <p:sp>
          <p:nvSpPr>
            <p:cNvPr id="12307" name="Rectangle 5"/>
            <p:cNvSpPr>
              <a:spLocks/>
            </p:cNvSpPr>
            <p:nvPr/>
          </p:nvSpPr>
          <p:spPr bwMode="auto">
            <a:xfrm>
              <a:off x="2548" y="184"/>
              <a:ext cx="528" cy="224"/>
            </a:xfrm>
            <a:prstGeom prst="rect">
              <a:avLst/>
            </a:prstGeom>
            <a:noFill/>
            <a:ln w="9525">
              <a:noFill/>
              <a:miter lim="800000"/>
              <a:headEnd/>
              <a:tailEnd/>
            </a:ln>
          </p:spPr>
          <p:txBody>
            <a:bodyPr lIns="0" tIns="0" rIns="0" bIns="0" anchor="ctr"/>
            <a:lstStyle/>
            <a:p>
              <a:pPr algn="ctr"/>
              <a:r>
                <a:rPr lang="en-US" sz="2200" dirty="0">
                  <a:solidFill>
                    <a:schemeClr val="bg1">
                      <a:lumMod val="75000"/>
                    </a:schemeClr>
                  </a:solidFill>
                </a:rPr>
                <a:t>over</a:t>
              </a:r>
            </a:p>
          </p:txBody>
        </p:sp>
      </p:grpSp>
      <p:grpSp>
        <p:nvGrpSpPr>
          <p:cNvPr id="4" name="Group 6"/>
          <p:cNvGrpSpPr>
            <a:grpSpLocks/>
          </p:cNvGrpSpPr>
          <p:nvPr/>
        </p:nvGrpSpPr>
        <p:grpSpPr bwMode="auto">
          <a:xfrm>
            <a:off x="624677" y="5017770"/>
            <a:ext cx="10695694" cy="845820"/>
            <a:chOff x="0" y="0"/>
            <a:chExt cx="5616" cy="592"/>
          </a:xfrm>
        </p:grpSpPr>
        <p:sp>
          <p:nvSpPr>
            <p:cNvPr id="14343" name="Rectangle 7"/>
            <p:cNvSpPr>
              <a:spLocks/>
            </p:cNvSpPr>
            <p:nvPr/>
          </p:nvSpPr>
          <p:spPr bwMode="auto">
            <a:xfrm>
              <a:off x="3296" y="0"/>
              <a:ext cx="2320" cy="592"/>
            </a:xfrm>
            <a:prstGeom prst="rect">
              <a:avLst/>
            </a:prstGeom>
            <a:solidFill>
              <a:schemeClr val="tx2">
                <a:lumMod val="75000"/>
              </a:schemeClr>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In-person collaboration</a:t>
              </a:r>
            </a:p>
          </p:txBody>
        </p:sp>
        <p:sp>
          <p:nvSpPr>
            <p:cNvPr id="14344" name="Rectangle 8"/>
            <p:cNvSpPr>
              <a:spLocks/>
            </p:cNvSpPr>
            <p:nvPr/>
          </p:nvSpPr>
          <p:spPr bwMode="auto">
            <a:xfrm>
              <a:off x="0" y="0"/>
              <a:ext cx="2320" cy="592"/>
            </a:xfrm>
            <a:prstGeom prst="rect">
              <a:avLst/>
            </a:prstGeom>
            <a:solidFill>
              <a:schemeClr val="tx2">
                <a:lumMod val="50000"/>
              </a:schemeClr>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Tooling licenses</a:t>
              </a:r>
            </a:p>
          </p:txBody>
        </p:sp>
        <p:sp>
          <p:nvSpPr>
            <p:cNvPr id="12304" name="Rectangle 9"/>
            <p:cNvSpPr>
              <a:spLocks/>
            </p:cNvSpPr>
            <p:nvPr/>
          </p:nvSpPr>
          <p:spPr bwMode="auto">
            <a:xfrm>
              <a:off x="2538" y="178"/>
              <a:ext cx="520" cy="235"/>
            </a:xfrm>
            <a:prstGeom prst="rect">
              <a:avLst/>
            </a:prstGeom>
            <a:noFill/>
            <a:ln w="9525">
              <a:noFill/>
              <a:miter lim="800000"/>
              <a:headEnd/>
              <a:tailEnd/>
            </a:ln>
          </p:spPr>
          <p:txBody>
            <a:bodyPr wrap="square" lIns="0" tIns="0" rIns="0" bIns="0" anchor="ctr">
              <a:spAutoFit/>
            </a:bodyPr>
            <a:lstStyle/>
            <a:p>
              <a:pPr algn="ctr"/>
              <a:r>
                <a:rPr lang="en-US" sz="2200" dirty="0">
                  <a:solidFill>
                    <a:srgbClr val="BFBFBF"/>
                  </a:solidFill>
                </a:rPr>
                <a:t>over</a:t>
              </a:r>
            </a:p>
          </p:txBody>
        </p:sp>
      </p:grpSp>
      <p:grpSp>
        <p:nvGrpSpPr>
          <p:cNvPr id="6" name="Group 15"/>
          <p:cNvGrpSpPr>
            <a:grpSpLocks/>
          </p:cNvGrpSpPr>
          <p:nvPr/>
        </p:nvGrpSpPr>
        <p:grpSpPr bwMode="auto">
          <a:xfrm>
            <a:off x="609441" y="3931920"/>
            <a:ext cx="10710930" cy="845820"/>
            <a:chOff x="0" y="0"/>
            <a:chExt cx="5624" cy="592"/>
          </a:xfrm>
        </p:grpSpPr>
        <p:sp>
          <p:nvSpPr>
            <p:cNvPr id="14352" name="Rectangle 16"/>
            <p:cNvSpPr>
              <a:spLocks/>
            </p:cNvSpPr>
            <p:nvPr/>
          </p:nvSpPr>
          <p:spPr bwMode="auto">
            <a:xfrm>
              <a:off x="3304" y="0"/>
              <a:ext cx="2320" cy="59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Clean code</a:t>
              </a:r>
              <a:endParaRPr lang="en-US" sz="2700" dirty="0">
                <a:solidFill>
                  <a:srgbClr val="FFFFFF"/>
                </a:solidFill>
                <a:ea typeface="Gill Sans" charset="0"/>
                <a:cs typeface="Gill Sans" charset="0"/>
              </a:endParaRPr>
            </a:p>
          </p:txBody>
        </p:sp>
        <p:sp>
          <p:nvSpPr>
            <p:cNvPr id="14353" name="Rectangle 17"/>
            <p:cNvSpPr>
              <a:spLocks/>
            </p:cNvSpPr>
            <p:nvPr/>
          </p:nvSpPr>
          <p:spPr bwMode="auto">
            <a:xfrm>
              <a:off x="0" y="0"/>
              <a:ext cx="2320" cy="592"/>
            </a:xfrm>
            <a:prstGeom prst="rect">
              <a:avLst/>
            </a:prstGeom>
            <a:solidFill>
              <a:srgbClr val="3F3F3F"/>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Metrics</a:t>
              </a:r>
              <a:endParaRPr lang="en-US" sz="2700" dirty="0">
                <a:solidFill>
                  <a:srgbClr val="FFFFFF"/>
                </a:solidFill>
                <a:ea typeface="Gill Sans" charset="0"/>
                <a:cs typeface="Gill Sans" charset="0"/>
              </a:endParaRPr>
            </a:p>
          </p:txBody>
        </p:sp>
        <p:sp>
          <p:nvSpPr>
            <p:cNvPr id="12298" name="Rectangle 18"/>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sp>
        <p:nvSpPr>
          <p:cNvPr id="8" name="Rectangle 7"/>
          <p:cNvSpPr/>
          <p:nvPr/>
        </p:nvSpPr>
        <p:spPr>
          <a:xfrm>
            <a:off x="592186" y="6328991"/>
            <a:ext cx="6155313" cy="369332"/>
          </a:xfrm>
          <a:prstGeom prst="rect">
            <a:avLst/>
          </a:prstGeom>
        </p:spPr>
        <p:txBody>
          <a:bodyPr wrap="none">
            <a:spAutoFit/>
          </a:bodyPr>
          <a:lstStyle/>
          <a:p>
            <a:r>
              <a:rPr lang="en-US" dirty="0" smtClean="0">
                <a:solidFill>
                  <a:schemeClr val="bg1">
                    <a:lumMod val="75000"/>
                  </a:schemeClr>
                </a:solidFill>
              </a:rPr>
              <a:t>https://</a:t>
            </a:r>
            <a:r>
              <a:rPr lang="en-US" dirty="0" err="1" smtClean="0">
                <a:solidFill>
                  <a:schemeClr val="bg1">
                    <a:lumMod val="75000"/>
                  </a:schemeClr>
                </a:solidFill>
              </a:rPr>
              <a:t>www.flickr.com</a:t>
            </a:r>
            <a:r>
              <a:rPr lang="en-US" dirty="0" smtClean="0">
                <a:solidFill>
                  <a:schemeClr val="bg1">
                    <a:lumMod val="75000"/>
                  </a:schemeClr>
                </a:solidFill>
              </a:rPr>
              <a:t>/photos/</a:t>
            </a:r>
            <a:r>
              <a:rPr lang="en-US" dirty="0" err="1" smtClean="0">
                <a:solidFill>
                  <a:schemeClr val="bg1">
                    <a:lumMod val="75000"/>
                  </a:schemeClr>
                </a:solidFill>
              </a:rPr>
              <a:t>dieknochenblume</a:t>
            </a:r>
            <a:r>
              <a:rPr lang="en-US" dirty="0" smtClean="0">
                <a:solidFill>
                  <a:schemeClr val="bg1">
                    <a:lumMod val="75000"/>
                  </a:schemeClr>
                </a:solidFill>
              </a:rPr>
              <a:t>/8454004839</a:t>
            </a:r>
            <a:endParaRPr lang="en-US" dirty="0">
              <a:solidFill>
                <a:schemeClr val="bg1">
                  <a:lumMod val="75000"/>
                </a:schemeClr>
              </a:solidFill>
            </a:endParaRPr>
          </a:p>
        </p:txBody>
      </p:sp>
      <p:grpSp>
        <p:nvGrpSpPr>
          <p:cNvPr id="26" name="Group 11"/>
          <p:cNvGrpSpPr>
            <a:grpSpLocks/>
          </p:cNvGrpSpPr>
          <p:nvPr/>
        </p:nvGrpSpPr>
        <p:grpSpPr bwMode="auto">
          <a:xfrm>
            <a:off x="609441" y="2846070"/>
            <a:ext cx="10710930" cy="845820"/>
            <a:chOff x="0" y="0"/>
            <a:chExt cx="5624" cy="592"/>
          </a:xfrm>
        </p:grpSpPr>
        <p:sp>
          <p:nvSpPr>
            <p:cNvPr id="27" name="Rectangle 12"/>
            <p:cNvSpPr>
              <a:spLocks/>
            </p:cNvSpPr>
            <p:nvPr/>
          </p:nvSpPr>
          <p:spPr bwMode="auto">
            <a:xfrm>
              <a:off x="3304"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Craftsmanship</a:t>
              </a:r>
            </a:p>
          </p:txBody>
        </p:sp>
        <p:sp>
          <p:nvSpPr>
            <p:cNvPr id="28" name="Rectangle 13"/>
            <p:cNvSpPr>
              <a:spLocks/>
            </p:cNvSpPr>
            <p:nvPr/>
          </p:nvSpPr>
          <p:spPr bwMode="auto">
            <a:xfrm>
              <a:off x="0" y="0"/>
              <a:ext cx="2320" cy="59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Methodologies</a:t>
              </a:r>
              <a:endParaRPr lang="en-US" sz="2700" dirty="0">
                <a:solidFill>
                  <a:srgbClr val="FFFFFF"/>
                </a:solidFill>
                <a:ea typeface="Gill Sans" charset="0"/>
                <a:cs typeface="Gill Sans" charset="0"/>
              </a:endParaRPr>
            </a:p>
          </p:txBody>
        </p:sp>
        <p:sp>
          <p:nvSpPr>
            <p:cNvPr id="29" name="Rectangle 14"/>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spTree>
    <p:extLst>
      <p:ext uri="{BB962C8B-B14F-4D97-AF65-F5344CB8AC3E}">
        <p14:creationId xmlns:p14="http://schemas.microsoft.com/office/powerpoint/2010/main" val="115871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arn(inVertical)">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406400"/>
            <a:ext cx="11125200" cy="583329"/>
          </a:xfrm>
        </p:spPr>
        <p:txBody>
          <a:bodyPr/>
          <a:lstStyle/>
          <a:p>
            <a:r>
              <a:rPr lang="en-US" dirty="0" smtClean="0"/>
              <a:t>There is a methodology for that…</a:t>
            </a:r>
            <a:endParaRPr lang="en-US" dirty="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87630" y="1138189"/>
            <a:ext cx="8856935" cy="4941172"/>
          </a:xfrm>
          <a:prstGeom prst="rect">
            <a:avLst/>
          </a:prstGeom>
        </p:spPr>
      </p:pic>
      <p:sp>
        <p:nvSpPr>
          <p:cNvPr id="8" name="TextBox 7"/>
          <p:cNvSpPr txBox="1"/>
          <p:nvPr/>
        </p:nvSpPr>
        <p:spPr>
          <a:xfrm>
            <a:off x="1904908" y="6404417"/>
            <a:ext cx="6624268" cy="371108"/>
          </a:xfrm>
          <a:prstGeom prst="rect">
            <a:avLst/>
          </a:prstGeom>
          <a:noFill/>
        </p:spPr>
        <p:txBody>
          <a:bodyPr wrap="none" lIns="0" tIns="0" rIns="0" bIns="0" rtlCol="0">
            <a:noAutofit/>
          </a:bodyPr>
          <a:lstStyle/>
          <a:p>
            <a:pPr>
              <a:lnSpc>
                <a:spcPct val="90000"/>
              </a:lnSpc>
            </a:pPr>
            <a:r>
              <a:rPr lang="en-US" dirty="0" smtClean="0"/>
              <a:t>Geek Hero Comic – Salvatore </a:t>
            </a:r>
            <a:r>
              <a:rPr lang="en-US" dirty="0" err="1" smtClean="0"/>
              <a:t>Iovene</a:t>
            </a:r>
            <a:r>
              <a:rPr lang="en-US" dirty="0" smtClean="0"/>
              <a:t> – "Agile Development Explained"</a:t>
            </a:r>
          </a:p>
          <a:p>
            <a:pPr>
              <a:lnSpc>
                <a:spcPct val="90000"/>
              </a:lnSpc>
            </a:pPr>
            <a:r>
              <a:rPr lang="en-US" sz="1400" dirty="0"/>
              <a:t>http://</a:t>
            </a:r>
            <a:r>
              <a:rPr lang="en-US" sz="1400" dirty="0" err="1"/>
              <a:t>www.geekherocomic.com</a:t>
            </a:r>
            <a:r>
              <a:rPr lang="en-US" sz="1400" dirty="0"/>
              <a:t>/2009/02/21/agile-development-explained/</a:t>
            </a:r>
            <a:endParaRPr lang="en-US" sz="1400" dirty="0" smtClean="0"/>
          </a:p>
        </p:txBody>
      </p:sp>
    </p:spTree>
    <p:extLst>
      <p:ext uri="{BB962C8B-B14F-4D97-AF65-F5344CB8AC3E}">
        <p14:creationId xmlns:p14="http://schemas.microsoft.com/office/powerpoint/2010/main" val="161138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33843"/>
          </a:xfrm>
        </p:spPr>
        <p:txBody>
          <a:bodyPr/>
          <a:lstStyle/>
          <a:p>
            <a:r>
              <a:rPr lang="en-US" dirty="0" smtClean="0"/>
              <a:t>Extreme Programming</a:t>
            </a:r>
            <a:endParaRPr lang="en-US" dirty="0"/>
          </a:p>
        </p:txBody>
      </p:sp>
      <p:pic>
        <p:nvPicPr>
          <p:cNvPr id="5" name="Content Placeholder 4" descr="skydive_stunt_laptop1.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104900"/>
            <a:ext cx="11125200" cy="5014913"/>
          </a:xfrm>
        </p:spPr>
      </p:pic>
      <p:sp>
        <p:nvSpPr>
          <p:cNvPr id="4" name="Slide Number Placeholder 3"/>
          <p:cNvSpPr>
            <a:spLocks noGrp="1"/>
          </p:cNvSpPr>
          <p:nvPr>
            <p:ph type="sldNum" sz="quarter" idx="12"/>
          </p:nvPr>
        </p:nvSpPr>
        <p:spPr/>
        <p:txBody>
          <a:bodyPr/>
          <a:lstStyle/>
          <a:p>
            <a:fld id="{C51EAA63-D034-42AE-91FA-B13B9518C7BE}" type="slidenum">
              <a:rPr lang="en-US" smtClean="0"/>
              <a:pPr/>
              <a:t>82</a:t>
            </a:fld>
            <a:endParaRPr lang="en-US"/>
          </a:p>
        </p:txBody>
      </p:sp>
      <p:sp>
        <p:nvSpPr>
          <p:cNvPr id="6" name="Rectangle 5"/>
          <p:cNvSpPr/>
          <p:nvPr/>
        </p:nvSpPr>
        <p:spPr>
          <a:xfrm>
            <a:off x="458431" y="6488668"/>
            <a:ext cx="3849807" cy="369332"/>
          </a:xfrm>
          <a:prstGeom prst="rect">
            <a:avLst/>
          </a:prstGeom>
        </p:spPr>
        <p:txBody>
          <a:bodyPr wrap="none">
            <a:spAutoFit/>
          </a:bodyPr>
          <a:lstStyle/>
          <a:p>
            <a:r>
              <a:rPr lang="en-US" dirty="0"/>
              <a:t>http://</a:t>
            </a:r>
            <a:r>
              <a:rPr lang="en-US" dirty="0" err="1"/>
              <a:t>www.skydive.com</a:t>
            </a:r>
            <a:r>
              <a:rPr lang="en-US" dirty="0"/>
              <a:t>/photo14.htm</a:t>
            </a:r>
          </a:p>
        </p:txBody>
      </p:sp>
    </p:spTree>
    <p:extLst>
      <p:ext uri="{BB962C8B-B14F-4D97-AF65-F5344CB8AC3E}">
        <p14:creationId xmlns:p14="http://schemas.microsoft.com/office/powerpoint/2010/main" val="406339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46409"/>
            <a:ext cx="11125200" cy="520111"/>
          </a:xfrm>
        </p:spPr>
        <p:txBody>
          <a:bodyPr/>
          <a:lstStyle/>
          <a:p>
            <a:r>
              <a:rPr lang="en-US" dirty="0" smtClean="0"/>
              <a:t>Scrum – </a:t>
            </a:r>
            <a:r>
              <a:rPr lang="en-US" dirty="0"/>
              <a:t>R</a:t>
            </a:r>
            <a:r>
              <a:rPr lang="en-US" dirty="0" smtClean="0"/>
              <a:t>eady to Sprint?</a:t>
            </a:r>
            <a:endParaRPr lang="en-US" dirty="0"/>
          </a:p>
        </p:txBody>
      </p:sp>
      <p:pic>
        <p:nvPicPr>
          <p:cNvPr id="5" name="Content Placeholder 4" descr="5584373094_0d2c186734_b.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151" y="973234"/>
            <a:ext cx="11126522" cy="5163089"/>
          </a:xfrm>
        </p:spPr>
      </p:pic>
      <p:sp>
        <p:nvSpPr>
          <p:cNvPr id="4" name="Slide Number Placeholder 3"/>
          <p:cNvSpPr>
            <a:spLocks noGrp="1"/>
          </p:cNvSpPr>
          <p:nvPr>
            <p:ph type="sldNum" sz="quarter" idx="12"/>
          </p:nvPr>
        </p:nvSpPr>
        <p:spPr/>
        <p:txBody>
          <a:bodyPr/>
          <a:lstStyle/>
          <a:p>
            <a:fld id="{C51EAA63-D034-42AE-91FA-B13B9518C7BE}" type="slidenum">
              <a:rPr lang="en-US" smtClean="0"/>
              <a:pPr/>
              <a:t>83</a:t>
            </a:fld>
            <a:endParaRPr lang="en-US"/>
          </a:p>
        </p:txBody>
      </p:sp>
      <p:sp>
        <p:nvSpPr>
          <p:cNvPr id="6" name="TextBox 5"/>
          <p:cNvSpPr txBox="1"/>
          <p:nvPr/>
        </p:nvSpPr>
        <p:spPr>
          <a:xfrm>
            <a:off x="527796" y="6532214"/>
            <a:ext cx="5475899" cy="288671"/>
          </a:xfrm>
          <a:prstGeom prst="rect">
            <a:avLst/>
          </a:prstGeom>
          <a:noFill/>
        </p:spPr>
        <p:txBody>
          <a:bodyPr wrap="none" lIns="0" tIns="0" rIns="0" bIns="0" rtlCol="0">
            <a:noAutofit/>
          </a:bodyPr>
          <a:lstStyle/>
          <a:p>
            <a:pPr>
              <a:lnSpc>
                <a:spcPct val="90000"/>
              </a:lnSpc>
            </a:pPr>
            <a:r>
              <a:rPr lang="en-US" dirty="0"/>
              <a:t>https://</a:t>
            </a:r>
            <a:r>
              <a:rPr lang="en-US" dirty="0" err="1"/>
              <a:t>www.flickr.com</a:t>
            </a:r>
            <a:r>
              <a:rPr lang="en-US" dirty="0"/>
              <a:t>/photos/</a:t>
            </a:r>
            <a:r>
              <a:rPr lang="en-US" dirty="0" err="1"/>
              <a:t>briancribb</a:t>
            </a:r>
            <a:r>
              <a:rPr lang="en-US" dirty="0"/>
              <a:t>/5584373094/</a:t>
            </a:r>
            <a:endParaRPr lang="en-US" dirty="0" smtClean="0"/>
          </a:p>
        </p:txBody>
      </p:sp>
    </p:spTree>
    <p:extLst>
      <p:ext uri="{BB962C8B-B14F-4D97-AF65-F5344CB8AC3E}">
        <p14:creationId xmlns:p14="http://schemas.microsoft.com/office/powerpoint/2010/main" val="364480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7427"/>
            <a:ext cx="11125200" cy="632816"/>
          </a:xfrm>
        </p:spPr>
        <p:txBody>
          <a:bodyPr/>
          <a:lstStyle/>
          <a:p>
            <a:r>
              <a:rPr lang="en-US" dirty="0"/>
              <a:t>The </a:t>
            </a:r>
            <a:r>
              <a:rPr lang="en-US" dirty="0" err="1"/>
              <a:t>Kanban</a:t>
            </a:r>
            <a:r>
              <a:rPr lang="en-US" dirty="0"/>
              <a:t> Treadmill</a:t>
            </a:r>
          </a:p>
        </p:txBody>
      </p:sp>
      <p:pic>
        <p:nvPicPr>
          <p:cNvPr id="5" name="Content Placeholder 4" descr="5447958713_a375185097_o.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531813" y="1154113"/>
            <a:ext cx="11125200" cy="4789487"/>
          </a:xfrm>
        </p:spPr>
      </p:pic>
      <p:sp>
        <p:nvSpPr>
          <p:cNvPr id="4" name="Slide Number Placeholder 3"/>
          <p:cNvSpPr>
            <a:spLocks noGrp="1"/>
          </p:cNvSpPr>
          <p:nvPr>
            <p:ph type="sldNum" sz="quarter" idx="12"/>
          </p:nvPr>
        </p:nvSpPr>
        <p:spPr/>
        <p:txBody>
          <a:bodyPr/>
          <a:lstStyle/>
          <a:p>
            <a:fld id="{C51EAA63-D034-42AE-91FA-B13B9518C7BE}" type="slidenum">
              <a:rPr lang="en-US" smtClean="0"/>
              <a:pPr/>
              <a:t>84</a:t>
            </a:fld>
            <a:endParaRPr lang="en-US"/>
          </a:p>
        </p:txBody>
      </p:sp>
      <p:sp>
        <p:nvSpPr>
          <p:cNvPr id="6" name="Rectangle 5"/>
          <p:cNvSpPr/>
          <p:nvPr/>
        </p:nvSpPr>
        <p:spPr>
          <a:xfrm>
            <a:off x="520874" y="6488668"/>
            <a:ext cx="6746934" cy="369332"/>
          </a:xfrm>
          <a:prstGeom prst="rect">
            <a:avLst/>
          </a:prstGeom>
        </p:spPr>
        <p:txBody>
          <a:bodyPr wrap="none">
            <a:spAutoFit/>
          </a:bodyPr>
          <a:lstStyle/>
          <a:p>
            <a:r>
              <a:rPr lang="en-US" dirty="0"/>
              <a:t>https://</a:t>
            </a:r>
            <a:r>
              <a:rPr lang="en-US" dirty="0" err="1"/>
              <a:t>www.flickr.com</a:t>
            </a:r>
            <a:r>
              <a:rPr lang="en-US" dirty="0"/>
              <a:t>/photos/</a:t>
            </a:r>
            <a:r>
              <a:rPr lang="en-US" dirty="0" err="1"/>
              <a:t>eccampbellphotography</a:t>
            </a:r>
            <a:r>
              <a:rPr lang="en-US" dirty="0"/>
              <a:t>/5447958713</a:t>
            </a:r>
          </a:p>
        </p:txBody>
      </p:sp>
    </p:spTree>
    <p:extLst>
      <p:ext uri="{BB962C8B-B14F-4D97-AF65-F5344CB8AC3E}">
        <p14:creationId xmlns:p14="http://schemas.microsoft.com/office/powerpoint/2010/main" val="322178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99825"/>
          </a:xfrm>
        </p:spPr>
        <p:txBody>
          <a:bodyPr/>
          <a:lstStyle/>
          <a:p>
            <a:r>
              <a:rPr lang="en-US" dirty="0" smtClean="0"/>
              <a:t>While Pair Programming!</a:t>
            </a:r>
            <a:endParaRPr lang="en-US" dirty="0"/>
          </a:p>
        </p:txBody>
      </p:sp>
      <p:pic>
        <p:nvPicPr>
          <p:cNvPr id="5" name="walkandcod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4046" y="1045630"/>
            <a:ext cx="8951386" cy="5035493"/>
          </a:xfrm>
        </p:spPr>
      </p:pic>
      <p:sp>
        <p:nvSpPr>
          <p:cNvPr id="4" name="Slide Number Placeholder 3"/>
          <p:cNvSpPr>
            <a:spLocks noGrp="1"/>
          </p:cNvSpPr>
          <p:nvPr>
            <p:ph type="sldNum" sz="quarter" idx="12"/>
          </p:nvPr>
        </p:nvSpPr>
        <p:spPr/>
        <p:txBody>
          <a:bodyPr/>
          <a:lstStyle/>
          <a:p>
            <a:fld id="{C51EAA63-D034-42AE-91FA-B13B9518C7BE}" type="slidenum">
              <a:rPr lang="en-US" smtClean="0"/>
              <a:pPr/>
              <a:t>85</a:t>
            </a:fld>
            <a:endParaRPr lang="en-US"/>
          </a:p>
        </p:txBody>
      </p:sp>
      <p:sp>
        <p:nvSpPr>
          <p:cNvPr id="6" name="TextBox 5"/>
          <p:cNvSpPr txBox="1"/>
          <p:nvPr/>
        </p:nvSpPr>
        <p:spPr>
          <a:xfrm>
            <a:off x="874164" y="6528090"/>
            <a:ext cx="5030571" cy="313415"/>
          </a:xfrm>
          <a:prstGeom prst="rect">
            <a:avLst/>
          </a:prstGeom>
          <a:noFill/>
        </p:spPr>
        <p:txBody>
          <a:bodyPr wrap="none" lIns="0" tIns="0" rIns="0" bIns="0" rtlCol="0">
            <a:noAutofit/>
          </a:bodyPr>
          <a:lstStyle/>
          <a:p>
            <a:pPr>
              <a:lnSpc>
                <a:spcPct val="90000"/>
              </a:lnSpc>
            </a:pPr>
            <a:r>
              <a:rPr lang="pt-BR" dirty="0" err="1"/>
              <a:t>http</a:t>
            </a:r>
            <a:r>
              <a:rPr lang="pt-BR" dirty="0"/>
              <a:t>://</a:t>
            </a:r>
            <a:r>
              <a:rPr lang="pt-BR" dirty="0" err="1"/>
              <a:t>vimeo.com</a:t>
            </a:r>
            <a:r>
              <a:rPr lang="pt-BR" dirty="0"/>
              <a:t>/9804707</a:t>
            </a:r>
            <a:endParaRPr lang="en-US" dirty="0" smtClean="0"/>
          </a:p>
        </p:txBody>
      </p:sp>
    </p:spTree>
    <p:extLst>
      <p:ext uri="{BB962C8B-B14F-4D97-AF65-F5344CB8AC3E}">
        <p14:creationId xmlns:p14="http://schemas.microsoft.com/office/powerpoint/2010/main" val="142169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0">
                <p:cTn id="7" fill="hold" display="0">
                  <p:stCondLst>
                    <p:cond delay="indefinite"/>
                  </p:stCondLst>
                </p:cTn>
                <p:tgtEl>
                  <p:spTgt spid="5"/>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3329"/>
          </a:xfrm>
        </p:spPr>
        <p:txBody>
          <a:bodyPr/>
          <a:lstStyle/>
          <a:p>
            <a:r>
              <a:rPr lang="en-US" dirty="0" smtClean="0"/>
              <a:t>What really makes projects fail?</a:t>
            </a:r>
            <a:endParaRPr lang="en-US" dirty="0"/>
          </a:p>
        </p:txBody>
      </p:sp>
      <p:sp>
        <p:nvSpPr>
          <p:cNvPr id="3" name="Content Placeholder 2"/>
          <p:cNvSpPr>
            <a:spLocks noGrp="1"/>
          </p:cNvSpPr>
          <p:nvPr>
            <p:ph idx="1"/>
          </p:nvPr>
        </p:nvSpPr>
        <p:spPr>
          <a:xfrm>
            <a:off x="531151" y="2061936"/>
            <a:ext cx="11126522" cy="3881664"/>
          </a:xfrm>
        </p:spPr>
        <p:txBody>
          <a:bodyPr/>
          <a:lstStyle/>
          <a:p>
            <a:r>
              <a:rPr lang="en-US" dirty="0" smtClean="0"/>
              <a:t>Build server…  yeah, that is Jonny's machine</a:t>
            </a:r>
          </a:p>
          <a:p>
            <a:endParaRPr lang="en-US" dirty="0"/>
          </a:p>
          <a:p>
            <a:r>
              <a:rPr lang="en-US" dirty="0" smtClean="0"/>
              <a:t>We have unit tests…  they are just manually run.  And manually verified.</a:t>
            </a:r>
          </a:p>
          <a:p>
            <a:endParaRPr lang="en-US" dirty="0"/>
          </a:p>
          <a:p>
            <a:r>
              <a:rPr lang="en-US" dirty="0" smtClean="0"/>
              <a:t>Software quality?  Oh, that is what those guys over there do.</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86</a:t>
            </a:fld>
            <a:endParaRPr lang="en-US"/>
          </a:p>
        </p:txBody>
      </p:sp>
    </p:spTree>
    <p:extLst>
      <p:ext uri="{BB962C8B-B14F-4D97-AF65-F5344CB8AC3E}">
        <p14:creationId xmlns:p14="http://schemas.microsoft.com/office/powerpoint/2010/main" val="397837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Confession Time…</a:t>
            </a:r>
            <a:endParaRPr lang="en-US" dirty="0"/>
          </a:p>
        </p:txBody>
      </p:sp>
      <p:sp>
        <p:nvSpPr>
          <p:cNvPr id="3" name="Content Placeholder 2"/>
          <p:cNvSpPr>
            <a:spLocks noGrp="1"/>
          </p:cNvSpPr>
          <p:nvPr>
            <p:ph idx="1"/>
          </p:nvPr>
        </p:nvSpPr>
        <p:spPr>
          <a:xfrm>
            <a:off x="531151" y="1781513"/>
            <a:ext cx="6742559" cy="4162088"/>
          </a:xfrm>
        </p:spPr>
        <p:txBody>
          <a:bodyPr/>
          <a:lstStyle/>
          <a:p>
            <a:r>
              <a:rPr lang="en-US" dirty="0" smtClean="0"/>
              <a:t>I occasionally check in binaries, but that is better than not having them at all.</a:t>
            </a:r>
          </a:p>
          <a:p>
            <a:endParaRPr lang="en-US" dirty="0"/>
          </a:p>
          <a:p>
            <a:r>
              <a:rPr lang="en-US" dirty="0" smtClean="0"/>
              <a:t>I trained teams on Scrum…  when I should have been training them on </a:t>
            </a:r>
            <a:r>
              <a:rPr lang="en-US" dirty="0" err="1" smtClean="0"/>
              <a:t>JUnit</a:t>
            </a:r>
            <a:r>
              <a:rPr lang="en-US" dirty="0" smtClean="0"/>
              <a:t>.</a:t>
            </a:r>
          </a:p>
          <a:p>
            <a:pPr marL="0" indent="0">
              <a:buNone/>
            </a:pPr>
            <a:endParaRPr lang="en-US" dirty="0" smtClean="0"/>
          </a:p>
          <a:p>
            <a:r>
              <a:rPr lang="en-US" dirty="0" smtClean="0"/>
              <a:t>All my Agile talks have been on…  guess what, methodologies!  (or anti-methodologies)</a:t>
            </a:r>
          </a:p>
        </p:txBody>
      </p:sp>
      <p:sp>
        <p:nvSpPr>
          <p:cNvPr id="4" name="Slide Number Placeholder 3"/>
          <p:cNvSpPr>
            <a:spLocks noGrp="1"/>
          </p:cNvSpPr>
          <p:nvPr>
            <p:ph type="sldNum" sz="quarter" idx="12"/>
          </p:nvPr>
        </p:nvSpPr>
        <p:spPr/>
        <p:txBody>
          <a:bodyPr/>
          <a:lstStyle/>
          <a:p>
            <a:fld id="{C51EAA63-D034-42AE-91FA-B13B9518C7BE}" type="slidenum">
              <a:rPr lang="en-US" smtClean="0"/>
              <a:pPr/>
              <a:t>87</a:t>
            </a:fld>
            <a:endParaRPr lang="en-US"/>
          </a:p>
        </p:txBody>
      </p:sp>
      <p:pic>
        <p:nvPicPr>
          <p:cNvPr id="5" name="Picture 4" descr="5582656222_faf2ba02b0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702545" y="742297"/>
            <a:ext cx="3958483" cy="5224946"/>
          </a:xfrm>
          <a:prstGeom prst="rect">
            <a:avLst/>
          </a:prstGeom>
        </p:spPr>
      </p:pic>
      <p:sp>
        <p:nvSpPr>
          <p:cNvPr id="7" name="Rectangle 6"/>
          <p:cNvSpPr/>
          <p:nvPr/>
        </p:nvSpPr>
        <p:spPr>
          <a:xfrm>
            <a:off x="528904" y="6439183"/>
            <a:ext cx="4764458" cy="369332"/>
          </a:xfrm>
          <a:prstGeom prst="rect">
            <a:avLst/>
          </a:prstGeom>
        </p:spPr>
        <p:txBody>
          <a:bodyPr wrap="none">
            <a:spAutoFit/>
          </a:bodyPr>
          <a:lstStyle/>
          <a:p>
            <a:r>
              <a:rPr lang="en-US" dirty="0"/>
              <a:t>https://</a:t>
            </a:r>
            <a:r>
              <a:rPr lang="en-US" dirty="0" err="1"/>
              <a:t>www.flickr.com</a:t>
            </a:r>
            <a:r>
              <a:rPr lang="en-US" dirty="0"/>
              <a:t>/photos/</a:t>
            </a:r>
            <a:r>
              <a:rPr lang="en-US" dirty="0" err="1"/>
              <a:t>lon</a:t>
            </a:r>
            <a:r>
              <a:rPr lang="en-US" dirty="0"/>
              <a:t>/5582656222</a:t>
            </a:r>
          </a:p>
        </p:txBody>
      </p:sp>
    </p:spTree>
    <p:extLst>
      <p:ext uri="{BB962C8B-B14F-4D97-AF65-F5344CB8AC3E}">
        <p14:creationId xmlns:p14="http://schemas.microsoft.com/office/powerpoint/2010/main" val="95493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454004839_597ea8ce19_h.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12290" name="Rectangle 1"/>
          <p:cNvSpPr>
            <a:spLocks noGrp="1" noChangeArrowheads="1"/>
          </p:cNvSpPr>
          <p:nvPr>
            <p:ph type="title"/>
          </p:nvPr>
        </p:nvSpPr>
        <p:spPr>
          <a:xfrm>
            <a:off x="411373" y="425598"/>
            <a:ext cx="11350843" cy="949866"/>
          </a:xfrm>
        </p:spPr>
        <p:txBody>
          <a:bodyPr anchor="t"/>
          <a:lstStyle/>
          <a:p>
            <a:pPr eaLnBrk="1" hangingPunct="1">
              <a:lnSpc>
                <a:spcPct val="100000"/>
              </a:lnSpc>
            </a:pPr>
            <a:r>
              <a:rPr lang="en-US" dirty="0" smtClean="0">
                <a:solidFill>
                  <a:schemeClr val="bg1">
                    <a:lumMod val="75000"/>
                  </a:schemeClr>
                </a:solidFill>
              </a:rPr>
              <a:t>The Agile </a:t>
            </a:r>
            <a:r>
              <a:rPr lang="en-US" b="1" dirty="0" smtClean="0">
                <a:solidFill>
                  <a:schemeClr val="bg1">
                    <a:lumMod val="75000"/>
                  </a:schemeClr>
                </a:solidFill>
              </a:rPr>
              <a:t>Industry </a:t>
            </a:r>
            <a:r>
              <a:rPr lang="en-US" dirty="0" smtClean="0">
                <a:solidFill>
                  <a:schemeClr val="bg1">
                    <a:lumMod val="75000"/>
                  </a:schemeClr>
                </a:solidFill>
              </a:rPr>
              <a:t>Manifesto</a:t>
            </a:r>
            <a:endParaRPr lang="en-US" dirty="0" smtClean="0">
              <a:solidFill>
                <a:schemeClr val="bg1"/>
              </a:solidFill>
            </a:endParaRPr>
          </a:p>
        </p:txBody>
      </p:sp>
      <p:grpSp>
        <p:nvGrpSpPr>
          <p:cNvPr id="3" name="Group 2"/>
          <p:cNvGrpSpPr>
            <a:grpSpLocks/>
          </p:cNvGrpSpPr>
          <p:nvPr/>
        </p:nvGrpSpPr>
        <p:grpSpPr bwMode="auto">
          <a:xfrm>
            <a:off x="594205" y="1760220"/>
            <a:ext cx="10726166" cy="845820"/>
            <a:chOff x="0" y="0"/>
            <a:chExt cx="5632" cy="592"/>
          </a:xfrm>
        </p:grpSpPr>
        <p:sp>
          <p:nvSpPr>
            <p:cNvPr id="2" name="Rectangle 3"/>
            <p:cNvSpPr>
              <a:spLocks/>
            </p:cNvSpPr>
            <p:nvPr/>
          </p:nvSpPr>
          <p:spPr bwMode="auto">
            <a:xfrm>
              <a:off x="3312" y="0"/>
              <a:ext cx="2320" cy="59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Continuous improvement</a:t>
              </a:r>
            </a:p>
          </p:txBody>
        </p:sp>
        <p:sp>
          <p:nvSpPr>
            <p:cNvPr id="14340" name="Rectangle 4"/>
            <p:cNvSpPr>
              <a:spLocks/>
            </p:cNvSpPr>
            <p:nvPr/>
          </p:nvSpPr>
          <p:spPr bwMode="auto">
            <a:xfrm>
              <a:off x="0" y="0"/>
              <a:ext cx="2320" cy="592"/>
            </a:xfrm>
            <a:prstGeom prst="rect">
              <a:avLst/>
            </a:prstGeom>
            <a:solidFill>
              <a:srgbClr val="3F3F3F"/>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Expert advice</a:t>
              </a:r>
              <a:endParaRPr lang="en-US" sz="2700" dirty="0">
                <a:solidFill>
                  <a:srgbClr val="FFFFFF"/>
                </a:solidFill>
                <a:ea typeface="Gill Sans" charset="0"/>
                <a:cs typeface="Gill Sans" charset="0"/>
              </a:endParaRPr>
            </a:p>
          </p:txBody>
        </p:sp>
        <p:sp>
          <p:nvSpPr>
            <p:cNvPr id="12307" name="Rectangle 5"/>
            <p:cNvSpPr>
              <a:spLocks/>
            </p:cNvSpPr>
            <p:nvPr/>
          </p:nvSpPr>
          <p:spPr bwMode="auto">
            <a:xfrm>
              <a:off x="2548" y="184"/>
              <a:ext cx="528" cy="224"/>
            </a:xfrm>
            <a:prstGeom prst="rect">
              <a:avLst/>
            </a:prstGeom>
            <a:noFill/>
            <a:ln w="9525">
              <a:noFill/>
              <a:miter lim="800000"/>
              <a:headEnd/>
              <a:tailEnd/>
            </a:ln>
          </p:spPr>
          <p:txBody>
            <a:bodyPr lIns="0" tIns="0" rIns="0" bIns="0" anchor="ctr"/>
            <a:lstStyle/>
            <a:p>
              <a:pPr algn="ctr"/>
              <a:r>
                <a:rPr lang="en-US" sz="2200" dirty="0">
                  <a:solidFill>
                    <a:schemeClr val="bg1">
                      <a:lumMod val="75000"/>
                    </a:schemeClr>
                  </a:solidFill>
                </a:rPr>
                <a:t>over</a:t>
              </a:r>
            </a:p>
          </p:txBody>
        </p:sp>
      </p:grpSp>
      <p:grpSp>
        <p:nvGrpSpPr>
          <p:cNvPr id="4" name="Group 6"/>
          <p:cNvGrpSpPr>
            <a:grpSpLocks/>
          </p:cNvGrpSpPr>
          <p:nvPr/>
        </p:nvGrpSpPr>
        <p:grpSpPr bwMode="auto">
          <a:xfrm>
            <a:off x="624677" y="5017770"/>
            <a:ext cx="10695694" cy="845820"/>
            <a:chOff x="0" y="0"/>
            <a:chExt cx="5616" cy="592"/>
          </a:xfrm>
        </p:grpSpPr>
        <p:sp>
          <p:nvSpPr>
            <p:cNvPr id="14343" name="Rectangle 7"/>
            <p:cNvSpPr>
              <a:spLocks/>
            </p:cNvSpPr>
            <p:nvPr/>
          </p:nvSpPr>
          <p:spPr bwMode="auto">
            <a:xfrm>
              <a:off x="3296" y="0"/>
              <a:ext cx="2320" cy="592"/>
            </a:xfrm>
            <a:prstGeom prst="rect">
              <a:avLst/>
            </a:prstGeom>
            <a:solidFill>
              <a:schemeClr val="tx2">
                <a:lumMod val="75000"/>
              </a:schemeClr>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In-person collaboration</a:t>
              </a:r>
            </a:p>
          </p:txBody>
        </p:sp>
        <p:sp>
          <p:nvSpPr>
            <p:cNvPr id="14344" name="Rectangle 8"/>
            <p:cNvSpPr>
              <a:spLocks/>
            </p:cNvSpPr>
            <p:nvPr/>
          </p:nvSpPr>
          <p:spPr bwMode="auto">
            <a:xfrm>
              <a:off x="0" y="0"/>
              <a:ext cx="2320" cy="592"/>
            </a:xfrm>
            <a:prstGeom prst="rect">
              <a:avLst/>
            </a:prstGeom>
            <a:solidFill>
              <a:schemeClr val="tx2">
                <a:lumMod val="50000"/>
              </a:schemeClr>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Tooling licenses</a:t>
              </a:r>
            </a:p>
          </p:txBody>
        </p:sp>
        <p:sp>
          <p:nvSpPr>
            <p:cNvPr id="12304" name="Rectangle 9"/>
            <p:cNvSpPr>
              <a:spLocks/>
            </p:cNvSpPr>
            <p:nvPr/>
          </p:nvSpPr>
          <p:spPr bwMode="auto">
            <a:xfrm>
              <a:off x="2538" y="178"/>
              <a:ext cx="520" cy="235"/>
            </a:xfrm>
            <a:prstGeom prst="rect">
              <a:avLst/>
            </a:prstGeom>
            <a:noFill/>
            <a:ln w="9525">
              <a:noFill/>
              <a:miter lim="800000"/>
              <a:headEnd/>
              <a:tailEnd/>
            </a:ln>
          </p:spPr>
          <p:txBody>
            <a:bodyPr wrap="square" lIns="0" tIns="0" rIns="0" bIns="0" anchor="ctr">
              <a:spAutoFit/>
            </a:bodyPr>
            <a:lstStyle/>
            <a:p>
              <a:pPr algn="ctr"/>
              <a:r>
                <a:rPr lang="en-US" sz="2200" dirty="0">
                  <a:solidFill>
                    <a:srgbClr val="BFBFBF"/>
                  </a:solidFill>
                </a:rPr>
                <a:t>over</a:t>
              </a:r>
            </a:p>
          </p:txBody>
        </p:sp>
      </p:grpSp>
      <p:grpSp>
        <p:nvGrpSpPr>
          <p:cNvPr id="5" name="Group 11"/>
          <p:cNvGrpSpPr>
            <a:grpSpLocks/>
          </p:cNvGrpSpPr>
          <p:nvPr/>
        </p:nvGrpSpPr>
        <p:grpSpPr bwMode="auto">
          <a:xfrm>
            <a:off x="609441" y="2846070"/>
            <a:ext cx="10710930" cy="845820"/>
            <a:chOff x="0" y="0"/>
            <a:chExt cx="5624" cy="592"/>
          </a:xfrm>
        </p:grpSpPr>
        <p:sp>
          <p:nvSpPr>
            <p:cNvPr id="14348" name="Rectangle 12"/>
            <p:cNvSpPr>
              <a:spLocks/>
            </p:cNvSpPr>
            <p:nvPr/>
          </p:nvSpPr>
          <p:spPr bwMode="auto">
            <a:xfrm>
              <a:off x="3304" y="0"/>
              <a:ext cx="2320" cy="59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Craftsmanship</a:t>
              </a:r>
              <a:endParaRPr lang="en-US" sz="2700" dirty="0">
                <a:solidFill>
                  <a:srgbClr val="FFFFFF"/>
                </a:solidFill>
                <a:ea typeface="Gill Sans" charset="0"/>
                <a:cs typeface="Gill Sans" charset="0"/>
              </a:endParaRPr>
            </a:p>
          </p:txBody>
        </p:sp>
        <p:sp>
          <p:nvSpPr>
            <p:cNvPr id="14349" name="Rectangle 13"/>
            <p:cNvSpPr>
              <a:spLocks/>
            </p:cNvSpPr>
            <p:nvPr/>
          </p:nvSpPr>
          <p:spPr bwMode="auto">
            <a:xfrm>
              <a:off x="0" y="0"/>
              <a:ext cx="2320" cy="592"/>
            </a:xfrm>
            <a:prstGeom prst="rect">
              <a:avLst/>
            </a:prstGeom>
            <a:solidFill>
              <a:srgbClr val="3F3F3F"/>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Methodologies</a:t>
              </a:r>
              <a:endParaRPr lang="en-US" sz="2700" dirty="0">
                <a:solidFill>
                  <a:srgbClr val="FFFFFF"/>
                </a:solidFill>
                <a:ea typeface="Gill Sans" charset="0"/>
                <a:cs typeface="Gill Sans" charset="0"/>
              </a:endParaRPr>
            </a:p>
          </p:txBody>
        </p:sp>
        <p:sp>
          <p:nvSpPr>
            <p:cNvPr id="12301" name="Rectangle 14"/>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sp>
        <p:nvSpPr>
          <p:cNvPr id="8" name="Rectangle 7"/>
          <p:cNvSpPr/>
          <p:nvPr/>
        </p:nvSpPr>
        <p:spPr>
          <a:xfrm>
            <a:off x="592186" y="6328991"/>
            <a:ext cx="6155313" cy="369332"/>
          </a:xfrm>
          <a:prstGeom prst="rect">
            <a:avLst/>
          </a:prstGeom>
        </p:spPr>
        <p:txBody>
          <a:bodyPr wrap="none">
            <a:spAutoFit/>
          </a:bodyPr>
          <a:lstStyle/>
          <a:p>
            <a:r>
              <a:rPr lang="en-US" dirty="0" smtClean="0">
                <a:solidFill>
                  <a:schemeClr val="bg1">
                    <a:lumMod val="75000"/>
                  </a:schemeClr>
                </a:solidFill>
              </a:rPr>
              <a:t>https://</a:t>
            </a:r>
            <a:r>
              <a:rPr lang="en-US" dirty="0" err="1" smtClean="0">
                <a:solidFill>
                  <a:schemeClr val="bg1">
                    <a:lumMod val="75000"/>
                  </a:schemeClr>
                </a:solidFill>
              </a:rPr>
              <a:t>www.flickr.com</a:t>
            </a:r>
            <a:r>
              <a:rPr lang="en-US" dirty="0" smtClean="0">
                <a:solidFill>
                  <a:schemeClr val="bg1">
                    <a:lumMod val="75000"/>
                  </a:schemeClr>
                </a:solidFill>
              </a:rPr>
              <a:t>/photos/</a:t>
            </a:r>
            <a:r>
              <a:rPr lang="en-US" dirty="0" err="1" smtClean="0">
                <a:solidFill>
                  <a:schemeClr val="bg1">
                    <a:lumMod val="75000"/>
                  </a:schemeClr>
                </a:solidFill>
              </a:rPr>
              <a:t>dieknochenblume</a:t>
            </a:r>
            <a:r>
              <a:rPr lang="en-US" dirty="0" smtClean="0">
                <a:solidFill>
                  <a:schemeClr val="bg1">
                    <a:lumMod val="75000"/>
                  </a:schemeClr>
                </a:solidFill>
              </a:rPr>
              <a:t>/8454004839</a:t>
            </a:r>
            <a:endParaRPr lang="en-US" dirty="0">
              <a:solidFill>
                <a:schemeClr val="bg1">
                  <a:lumMod val="75000"/>
                </a:schemeClr>
              </a:solidFill>
            </a:endParaRPr>
          </a:p>
        </p:txBody>
      </p:sp>
      <p:grpSp>
        <p:nvGrpSpPr>
          <p:cNvPr id="21" name="Group 15"/>
          <p:cNvGrpSpPr>
            <a:grpSpLocks/>
          </p:cNvGrpSpPr>
          <p:nvPr/>
        </p:nvGrpSpPr>
        <p:grpSpPr bwMode="auto">
          <a:xfrm>
            <a:off x="609441" y="3931920"/>
            <a:ext cx="10710930" cy="845820"/>
            <a:chOff x="0" y="0"/>
            <a:chExt cx="5624" cy="592"/>
          </a:xfrm>
        </p:grpSpPr>
        <p:sp>
          <p:nvSpPr>
            <p:cNvPr id="22" name="Rectangle 16"/>
            <p:cNvSpPr>
              <a:spLocks/>
            </p:cNvSpPr>
            <p:nvPr/>
          </p:nvSpPr>
          <p:spPr bwMode="auto">
            <a:xfrm>
              <a:off x="3304"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Clean code</a:t>
              </a:r>
              <a:endParaRPr lang="en-US" sz="2700" dirty="0">
                <a:solidFill>
                  <a:srgbClr val="FFFFFF"/>
                </a:solidFill>
                <a:ea typeface="Gill Sans" charset="0"/>
                <a:cs typeface="Gill Sans" charset="0"/>
              </a:endParaRPr>
            </a:p>
          </p:txBody>
        </p:sp>
        <p:sp>
          <p:nvSpPr>
            <p:cNvPr id="23" name="Rectangle 17"/>
            <p:cNvSpPr>
              <a:spLocks/>
            </p:cNvSpPr>
            <p:nvPr/>
          </p:nvSpPr>
          <p:spPr bwMode="auto">
            <a:xfrm>
              <a:off x="0" y="0"/>
              <a:ext cx="2320" cy="59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Metrics</a:t>
              </a:r>
              <a:endParaRPr lang="en-US" sz="2700" dirty="0">
                <a:solidFill>
                  <a:srgbClr val="FFFFFF"/>
                </a:solidFill>
                <a:ea typeface="Gill Sans" charset="0"/>
                <a:cs typeface="Gill Sans" charset="0"/>
              </a:endParaRPr>
            </a:p>
          </p:txBody>
        </p:sp>
        <p:sp>
          <p:nvSpPr>
            <p:cNvPr id="24" name="Rectangle 18"/>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spTree>
    <p:extLst>
      <p:ext uri="{BB962C8B-B14F-4D97-AF65-F5344CB8AC3E}">
        <p14:creationId xmlns:p14="http://schemas.microsoft.com/office/powerpoint/2010/main" val="161636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66834"/>
          </a:xfrm>
        </p:spPr>
        <p:txBody>
          <a:bodyPr/>
          <a:lstStyle/>
          <a:p>
            <a:r>
              <a:rPr lang="en-US" dirty="0" smtClean="0"/>
              <a:t>You Think You Are Independent</a:t>
            </a:r>
            <a:endParaRPr lang="en-US" dirty="0"/>
          </a:p>
        </p:txBody>
      </p:sp>
      <p:pic>
        <p:nvPicPr>
          <p:cNvPr id="5" name="Content Placeholder 4" descr="14976661122_609c258d1e_k.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071563"/>
            <a:ext cx="11125200" cy="5048250"/>
          </a:xfrm>
        </p:spPr>
      </p:pic>
      <p:sp>
        <p:nvSpPr>
          <p:cNvPr id="4" name="Slide Number Placeholder 3"/>
          <p:cNvSpPr>
            <a:spLocks noGrp="1"/>
          </p:cNvSpPr>
          <p:nvPr>
            <p:ph type="sldNum" sz="quarter" idx="12"/>
          </p:nvPr>
        </p:nvSpPr>
        <p:spPr/>
        <p:txBody>
          <a:bodyPr/>
          <a:lstStyle/>
          <a:p>
            <a:fld id="{C51EAA63-D034-42AE-91FA-B13B9518C7BE}" type="slidenum">
              <a:rPr lang="en-US" smtClean="0"/>
              <a:pPr/>
              <a:t>89</a:t>
            </a:fld>
            <a:endParaRPr lang="en-US"/>
          </a:p>
        </p:txBody>
      </p:sp>
      <p:sp>
        <p:nvSpPr>
          <p:cNvPr id="6" name="Rectangle 5"/>
          <p:cNvSpPr/>
          <p:nvPr/>
        </p:nvSpPr>
        <p:spPr>
          <a:xfrm>
            <a:off x="520874" y="6488668"/>
            <a:ext cx="5935076" cy="369332"/>
          </a:xfrm>
          <a:prstGeom prst="rect">
            <a:avLst/>
          </a:prstGeom>
        </p:spPr>
        <p:txBody>
          <a:bodyPr wrap="none">
            <a:spAutoFit/>
          </a:bodyPr>
          <a:lstStyle/>
          <a:p>
            <a:r>
              <a:rPr lang="en-US" dirty="0"/>
              <a:t>https://</a:t>
            </a:r>
            <a:r>
              <a:rPr lang="en-US" dirty="0" err="1"/>
              <a:t>www.flickr.com</a:t>
            </a:r>
            <a:r>
              <a:rPr lang="en-US" dirty="0"/>
              <a:t>/photos/</a:t>
            </a:r>
            <a:r>
              <a:rPr lang="en-US" dirty="0" err="1"/>
              <a:t>sylvainkalache</a:t>
            </a:r>
            <a:r>
              <a:rPr lang="en-US" dirty="0"/>
              <a:t>/14976661122</a:t>
            </a:r>
          </a:p>
        </p:txBody>
      </p:sp>
    </p:spTree>
    <p:extLst>
      <p:ext uri="{BB962C8B-B14F-4D97-AF65-F5344CB8AC3E}">
        <p14:creationId xmlns:p14="http://schemas.microsoft.com/office/powerpoint/2010/main" val="300182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JSR 310, a New Weapon Against the Humans!</a:t>
            </a:r>
            <a:endParaRPr lang="en-US" dirty="0"/>
          </a:p>
        </p:txBody>
      </p:sp>
      <p:sp>
        <p:nvSpPr>
          <p:cNvPr id="12" name="Content Placeholder 11"/>
          <p:cNvSpPr>
            <a:spLocks noGrp="1"/>
          </p:cNvSpPr>
          <p:nvPr>
            <p:ph idx="1"/>
          </p:nvPr>
        </p:nvSpPr>
        <p:spPr>
          <a:xfrm>
            <a:off x="531152" y="1524001"/>
            <a:ext cx="5139526" cy="4419600"/>
          </a:xfrm>
        </p:spPr>
        <p:txBody>
          <a:bodyPr/>
          <a:lstStyle/>
          <a:p>
            <a:r>
              <a:rPr lang="en-US" dirty="0" smtClean="0"/>
              <a:t>Our researchers have come up with a new weapon against the humans!</a:t>
            </a:r>
          </a:p>
          <a:p>
            <a:pPr lvl="1"/>
            <a:r>
              <a:rPr lang="en-US" dirty="0" smtClean="0"/>
              <a:t>Modern API – Zombies type slow, so we need a fluent API with easy conversions</a:t>
            </a:r>
            <a:endParaRPr lang="en-US" dirty="0"/>
          </a:p>
          <a:p>
            <a:pPr lvl="1"/>
            <a:r>
              <a:rPr lang="en-US" dirty="0" smtClean="0"/>
              <a:t>Thread safe – Don't get caught in a deadlock with armed humans! </a:t>
            </a:r>
            <a:endParaRPr lang="en-US" dirty="0"/>
          </a:p>
          <a:p>
            <a:pPr lvl="1"/>
            <a:r>
              <a:rPr lang="en-US" dirty="0" smtClean="0"/>
              <a:t>Simplified Time Zone Handling – Coordinated global attacks!</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9</a:t>
            </a:fld>
            <a:endParaRPr lang="en-US"/>
          </a:p>
        </p:txBody>
      </p:sp>
      <p:pic>
        <p:nvPicPr>
          <p:cNvPr id="14" name="Content Placeholder 13" descr="8249718101_7140a9d70f_h.jpg"/>
          <p:cNvPicPr>
            <a:picLocks noGrp="1" noChangeAspect="1"/>
          </p:cNvPicPr>
          <p:nvPr>
            <p:ph sz="half" idx="4294967295"/>
          </p:nvPr>
        </p:nvPicPr>
        <p:blipFill>
          <a:blip r:embed="rId2" cstate="print">
            <a:extLst>
              <a:ext uri="{28A0092B-C50C-407E-A947-70E740481C1C}">
                <a14:useLocalDpi xmlns:a14="http://schemas.microsoft.com/office/drawing/2010/main"/>
              </a:ext>
            </a:extLst>
          </a:blip>
          <a:srcRect/>
          <a:stretch>
            <a:fillRect/>
          </a:stretch>
        </p:blipFill>
        <p:spPr>
          <a:xfrm>
            <a:off x="6489185" y="1524000"/>
            <a:ext cx="4411662" cy="4419600"/>
          </a:xfrm>
        </p:spPr>
      </p:pic>
      <p:sp>
        <p:nvSpPr>
          <p:cNvPr id="9" name="Rectangle 8"/>
          <p:cNvSpPr/>
          <p:nvPr/>
        </p:nvSpPr>
        <p:spPr>
          <a:xfrm>
            <a:off x="561033" y="6435004"/>
            <a:ext cx="5700186" cy="369332"/>
          </a:xfrm>
          <a:prstGeom prst="rect">
            <a:avLst/>
          </a:prstGeom>
        </p:spPr>
        <p:txBody>
          <a:bodyPr wrap="none">
            <a:spAutoFit/>
          </a:bodyPr>
          <a:lstStyle/>
          <a:p>
            <a:r>
              <a:rPr lang="en-US" dirty="0"/>
              <a:t>https://</a:t>
            </a:r>
            <a:r>
              <a:rPr lang="en-US" dirty="0" err="1"/>
              <a:t>www.flickr.com</a:t>
            </a:r>
            <a:r>
              <a:rPr lang="en-US" dirty="0"/>
              <a:t>/photos/</a:t>
            </a:r>
            <a:r>
              <a:rPr lang="en-US" dirty="0" err="1"/>
              <a:t>soul_stealer</a:t>
            </a:r>
            <a:r>
              <a:rPr lang="en-US" dirty="0"/>
              <a:t>/8249718101/</a:t>
            </a:r>
          </a:p>
        </p:txBody>
      </p:sp>
      <p:grpSp>
        <p:nvGrpSpPr>
          <p:cNvPr id="19" name="Group 18"/>
          <p:cNvGrpSpPr/>
          <p:nvPr/>
        </p:nvGrpSpPr>
        <p:grpSpPr>
          <a:xfrm>
            <a:off x="5366572" y="3935468"/>
            <a:ext cx="2299029" cy="2567346"/>
            <a:chOff x="5366572" y="3935468"/>
            <a:chExt cx="2299029" cy="2567346"/>
          </a:xfrm>
        </p:grpSpPr>
        <p:sp>
          <p:nvSpPr>
            <p:cNvPr id="16" name="Line Callout 2 15"/>
            <p:cNvSpPr/>
            <p:nvPr/>
          </p:nvSpPr>
          <p:spPr bwMode="gray">
            <a:xfrm>
              <a:off x="5366572" y="6037713"/>
              <a:ext cx="2299029" cy="465101"/>
            </a:xfrm>
            <a:prstGeom prst="borderCallout2">
              <a:avLst>
                <a:gd name="adj1" fmla="val 18750"/>
                <a:gd name="adj2" fmla="val 104630"/>
                <a:gd name="adj3" fmla="val 14904"/>
                <a:gd name="adj4" fmla="val 116666"/>
                <a:gd name="adj5" fmla="val -352884"/>
                <a:gd name="adj6" fmla="val 168218"/>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solidFill>
                </a:rPr>
                <a:t>Stephen </a:t>
              </a:r>
              <a:r>
                <a:rPr lang="en-US" dirty="0" err="1" smtClean="0">
                  <a:solidFill>
                    <a:schemeClr val="tx1"/>
                  </a:solidFill>
                </a:rPr>
                <a:t>Colebourne</a:t>
              </a:r>
              <a:endParaRPr lang="en-US" dirty="0" smtClean="0">
                <a:solidFill>
                  <a:schemeClr val="tx1"/>
                </a:solidFill>
              </a:endParaRPr>
            </a:p>
          </p:txBody>
        </p:sp>
        <p:pic>
          <p:nvPicPr>
            <p:cNvPr id="17" name="Picture 16"/>
            <p:cNvPicPr>
              <a:picLocks noChangeAspect="1"/>
            </p:cNvPicPr>
            <p:nvPr/>
          </p:nvPicPr>
          <p:blipFill>
            <a:blip r:embed="rId3"/>
            <a:stretch>
              <a:fillRect/>
            </a:stretch>
          </p:blipFill>
          <p:spPr>
            <a:xfrm>
              <a:off x="5889621" y="3935468"/>
              <a:ext cx="1383919" cy="2071172"/>
            </a:xfrm>
            <a:prstGeom prst="rect">
              <a:avLst/>
            </a:prstGeom>
          </p:spPr>
        </p:pic>
      </p:grpSp>
      <p:grpSp>
        <p:nvGrpSpPr>
          <p:cNvPr id="20" name="Group 19"/>
          <p:cNvGrpSpPr/>
          <p:nvPr/>
        </p:nvGrpSpPr>
        <p:grpSpPr>
          <a:xfrm>
            <a:off x="10167414" y="965978"/>
            <a:ext cx="1931966" cy="2659879"/>
            <a:chOff x="10167414" y="965978"/>
            <a:chExt cx="1931966" cy="2659879"/>
          </a:xfrm>
        </p:grpSpPr>
        <p:sp>
          <p:nvSpPr>
            <p:cNvPr id="15" name="Line Callout 2 14"/>
            <p:cNvSpPr/>
            <p:nvPr/>
          </p:nvSpPr>
          <p:spPr bwMode="gray">
            <a:xfrm>
              <a:off x="10167414" y="965978"/>
              <a:ext cx="1931966" cy="465101"/>
            </a:xfrm>
            <a:prstGeom prst="borderCallout2">
              <a:avLst>
                <a:gd name="adj1" fmla="val 18750"/>
                <a:gd name="adj2" fmla="val -8333"/>
                <a:gd name="adj3" fmla="val 18750"/>
                <a:gd name="adj4" fmla="val -16667"/>
                <a:gd name="adj5" fmla="val 158654"/>
                <a:gd name="adj6" fmla="val -6796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chemeClr val="tx1"/>
                  </a:solidFill>
                </a:rPr>
                <a:t>Roger Riggs</a:t>
              </a:r>
            </a:p>
          </p:txBody>
        </p:sp>
        <p:pic>
          <p:nvPicPr>
            <p:cNvPr id="18" name="Picture 17"/>
            <p:cNvPicPr>
              <a:picLocks noChangeAspect="1"/>
            </p:cNvPicPr>
            <p:nvPr/>
          </p:nvPicPr>
          <p:blipFill>
            <a:blip r:embed="rId4"/>
            <a:stretch>
              <a:fillRect/>
            </a:stretch>
          </p:blipFill>
          <p:spPr>
            <a:xfrm>
              <a:off x="10291999" y="1466857"/>
              <a:ext cx="1600200" cy="2159000"/>
            </a:xfrm>
            <a:prstGeom prst="rect">
              <a:avLst/>
            </a:prstGeom>
          </p:spPr>
        </p:pic>
      </p:grpSp>
    </p:spTree>
    <p:extLst>
      <p:ext uri="{BB962C8B-B14F-4D97-AF65-F5344CB8AC3E}">
        <p14:creationId xmlns:p14="http://schemas.microsoft.com/office/powerpoint/2010/main" val="37896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31812" y="406401"/>
            <a:ext cx="11125200" cy="484356"/>
          </a:xfrm>
        </p:spPr>
        <p:txBody>
          <a:bodyPr/>
          <a:lstStyle/>
          <a:p>
            <a:r>
              <a:rPr lang="en-US" dirty="0" smtClean="0"/>
              <a:t>But you are NOT!</a:t>
            </a:r>
            <a:endParaRPr lang="en-US" dirty="0"/>
          </a:p>
        </p:txBody>
      </p:sp>
      <p:pic>
        <p:nvPicPr>
          <p:cNvPr id="10" name="Content Placeholder 9" descr="observing hackers.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089025"/>
            <a:ext cx="11125200" cy="4854575"/>
          </a:xfrm>
        </p:spPr>
      </p:pic>
      <p:sp>
        <p:nvSpPr>
          <p:cNvPr id="4" name="Slide Number Placeholder 3"/>
          <p:cNvSpPr>
            <a:spLocks noGrp="1"/>
          </p:cNvSpPr>
          <p:nvPr>
            <p:ph type="sldNum" sz="quarter" idx="12"/>
          </p:nvPr>
        </p:nvSpPr>
        <p:spPr/>
        <p:txBody>
          <a:bodyPr/>
          <a:lstStyle/>
          <a:p>
            <a:fld id="{C51EAA63-D034-42AE-91FA-B13B9518C7BE}" type="slidenum">
              <a:rPr lang="en-US" smtClean="0"/>
              <a:pPr/>
              <a:t>90</a:t>
            </a:fld>
            <a:endParaRPr lang="en-US"/>
          </a:p>
        </p:txBody>
      </p:sp>
      <p:sp>
        <p:nvSpPr>
          <p:cNvPr id="5" name="Rectangle 4"/>
          <p:cNvSpPr/>
          <p:nvPr/>
        </p:nvSpPr>
        <p:spPr>
          <a:xfrm>
            <a:off x="454899" y="6345486"/>
            <a:ext cx="5014902" cy="369332"/>
          </a:xfrm>
          <a:prstGeom prst="rect">
            <a:avLst/>
          </a:prstGeom>
        </p:spPr>
        <p:txBody>
          <a:bodyPr wrap="none">
            <a:spAutoFit/>
          </a:bodyPr>
          <a:lstStyle/>
          <a:p>
            <a:r>
              <a:rPr lang="en-US" dirty="0" smtClean="0"/>
              <a:t>https://</a:t>
            </a:r>
            <a:r>
              <a:rPr lang="en-US" dirty="0" err="1" smtClean="0"/>
              <a:t>www.flickr.com</a:t>
            </a:r>
            <a:r>
              <a:rPr lang="en-US" dirty="0" smtClean="0"/>
              <a:t>/photos/</a:t>
            </a:r>
            <a:r>
              <a:rPr lang="en-US" dirty="0" err="1" smtClean="0"/>
              <a:t>nzdave</a:t>
            </a:r>
            <a:r>
              <a:rPr lang="en-US" dirty="0" smtClean="0"/>
              <a:t>/491411546</a:t>
            </a:r>
            <a:endParaRPr lang="en-US" dirty="0"/>
          </a:p>
        </p:txBody>
      </p:sp>
    </p:spTree>
    <p:extLst>
      <p:ext uri="{BB962C8B-B14F-4D97-AF65-F5344CB8AC3E}">
        <p14:creationId xmlns:p14="http://schemas.microsoft.com/office/powerpoint/2010/main" val="19943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32816"/>
          </a:xfrm>
        </p:spPr>
        <p:txBody>
          <a:bodyPr/>
          <a:lstStyle/>
          <a:p>
            <a:r>
              <a:rPr lang="en-US" dirty="0" smtClean="0"/>
              <a:t>We are WATCHING YOU</a:t>
            </a:r>
            <a:endParaRPr lang="en-US" dirty="0"/>
          </a:p>
        </p:txBody>
      </p:sp>
      <p:pic>
        <p:nvPicPr>
          <p:cNvPr id="5" name="Content Placeholder 4" descr="Eye-of-Sauron.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171575"/>
            <a:ext cx="11125200" cy="5046663"/>
          </a:xfrm>
        </p:spPr>
      </p:pic>
      <p:sp>
        <p:nvSpPr>
          <p:cNvPr id="4" name="Slide Number Placeholder 3"/>
          <p:cNvSpPr>
            <a:spLocks noGrp="1"/>
          </p:cNvSpPr>
          <p:nvPr>
            <p:ph type="sldNum" sz="quarter" idx="12"/>
          </p:nvPr>
        </p:nvSpPr>
        <p:spPr/>
        <p:txBody>
          <a:bodyPr/>
          <a:lstStyle/>
          <a:p>
            <a:fld id="{C51EAA63-D034-42AE-91FA-B13B9518C7BE}" type="slidenum">
              <a:rPr lang="en-US" smtClean="0"/>
              <a:pPr/>
              <a:t>91</a:t>
            </a:fld>
            <a:endParaRPr lang="en-US"/>
          </a:p>
        </p:txBody>
      </p:sp>
      <p:sp>
        <p:nvSpPr>
          <p:cNvPr id="6" name="TextBox 5"/>
          <p:cNvSpPr txBox="1"/>
          <p:nvPr/>
        </p:nvSpPr>
        <p:spPr>
          <a:xfrm>
            <a:off x="552427" y="6387922"/>
            <a:ext cx="6624268" cy="371108"/>
          </a:xfrm>
          <a:prstGeom prst="rect">
            <a:avLst/>
          </a:prstGeom>
          <a:noFill/>
        </p:spPr>
        <p:txBody>
          <a:bodyPr wrap="none" lIns="0" tIns="0" rIns="0" bIns="0" rtlCol="0">
            <a:noAutofit/>
          </a:bodyPr>
          <a:lstStyle/>
          <a:p>
            <a:pPr>
              <a:lnSpc>
                <a:spcPct val="90000"/>
              </a:lnSpc>
            </a:pPr>
            <a:r>
              <a:rPr lang="en-US" dirty="0"/>
              <a:t>Source: Deviant Art, created by </a:t>
            </a:r>
            <a:r>
              <a:rPr lang="en-US" dirty="0" err="1" smtClean="0"/>
              <a:t>SavageSauron</a:t>
            </a:r>
            <a:endParaRPr lang="en-US" dirty="0" smtClean="0"/>
          </a:p>
          <a:p>
            <a:pPr>
              <a:lnSpc>
                <a:spcPct val="90000"/>
              </a:lnSpc>
            </a:pPr>
            <a:r>
              <a:rPr lang="en-US" sz="1400" dirty="0"/>
              <a:t>http://</a:t>
            </a:r>
            <a:r>
              <a:rPr lang="en-US" sz="1400" dirty="0" err="1"/>
              <a:t>savagesauron.deviantart.com</a:t>
            </a:r>
            <a:r>
              <a:rPr lang="en-US" sz="1400" dirty="0"/>
              <a:t>/art/The-Great-Eye-326927311</a:t>
            </a:r>
            <a:endParaRPr lang="en-US" sz="1400" dirty="0" smtClean="0"/>
          </a:p>
        </p:txBody>
      </p:sp>
    </p:spTree>
    <p:extLst>
      <p:ext uri="{BB962C8B-B14F-4D97-AF65-F5344CB8AC3E}">
        <p14:creationId xmlns:p14="http://schemas.microsoft.com/office/powerpoint/2010/main" val="272727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are a metric junkie when…</a:t>
            </a:r>
            <a:endParaRPr lang="en-US" dirty="0"/>
          </a:p>
        </p:txBody>
      </p:sp>
      <p:sp>
        <p:nvSpPr>
          <p:cNvPr id="3" name="Content Placeholder 2"/>
          <p:cNvSpPr>
            <a:spLocks noGrp="1"/>
          </p:cNvSpPr>
          <p:nvPr>
            <p:ph idx="1"/>
          </p:nvPr>
        </p:nvSpPr>
        <p:spPr>
          <a:xfrm>
            <a:off x="531151" y="1830999"/>
            <a:ext cx="11126522" cy="4112602"/>
          </a:xfrm>
        </p:spPr>
        <p:txBody>
          <a:bodyPr/>
          <a:lstStyle/>
          <a:p>
            <a:r>
              <a:rPr lang="en-US" dirty="0" smtClean="0"/>
              <a:t>You log in to the Agile tool during vacation to make sure you have a pretty burn-down chart</a:t>
            </a:r>
          </a:p>
          <a:p>
            <a:endParaRPr lang="en-US" dirty="0"/>
          </a:p>
          <a:p>
            <a:r>
              <a:rPr lang="en-US" dirty="0" smtClean="0"/>
              <a:t>To keep up with the other hyper performing teams, you inflate your estimates by a factor of 10…  then 100…  then 1000!</a:t>
            </a:r>
          </a:p>
          <a:p>
            <a:endParaRPr lang="en-US" dirty="0"/>
          </a:p>
          <a:p>
            <a:r>
              <a:rPr lang="en-US" dirty="0" smtClean="0"/>
              <a:t>Your QA team won't accept the build when the code coverage drops below 98%</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92</a:t>
            </a:fld>
            <a:endParaRPr lang="en-US"/>
          </a:p>
        </p:txBody>
      </p:sp>
    </p:spTree>
    <p:extLst>
      <p:ext uri="{BB962C8B-B14F-4D97-AF65-F5344CB8AC3E}">
        <p14:creationId xmlns:p14="http://schemas.microsoft.com/office/powerpoint/2010/main" val="111891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Confession Time…</a:t>
            </a:r>
            <a:endParaRPr lang="en-US" dirty="0"/>
          </a:p>
        </p:txBody>
      </p:sp>
      <p:sp>
        <p:nvSpPr>
          <p:cNvPr id="3" name="Content Placeholder 2"/>
          <p:cNvSpPr>
            <a:spLocks noGrp="1"/>
          </p:cNvSpPr>
          <p:nvPr>
            <p:ph idx="1"/>
          </p:nvPr>
        </p:nvSpPr>
        <p:spPr>
          <a:xfrm>
            <a:off x="531151" y="1715531"/>
            <a:ext cx="5274622" cy="4228070"/>
          </a:xfrm>
        </p:spPr>
        <p:txBody>
          <a:bodyPr/>
          <a:lstStyle/>
          <a:p>
            <a:r>
              <a:rPr lang="en-US" dirty="0" smtClean="0"/>
              <a:t>Some weeks I spent more time in Excel then my IDE.  </a:t>
            </a:r>
            <a:r>
              <a:rPr lang="en-US" dirty="0" smtClean="0">
                <a:sym typeface="Wingdings"/>
              </a:rPr>
              <a:t></a:t>
            </a:r>
            <a:endParaRPr lang="en-US" dirty="0" smtClean="0"/>
          </a:p>
          <a:p>
            <a:endParaRPr lang="en-US" dirty="0"/>
          </a:p>
          <a:p>
            <a:r>
              <a:rPr lang="en-US" dirty="0" smtClean="0"/>
              <a:t>100</a:t>
            </a:r>
            <a:r>
              <a:rPr lang="en-US" dirty="0"/>
              <a:t>% code coverage?  I </a:t>
            </a:r>
            <a:r>
              <a:rPr lang="en-US" dirty="0" smtClean="0"/>
              <a:t>have accomplished that with 0 </a:t>
            </a:r>
            <a:r>
              <a:rPr lang="en-US" dirty="0"/>
              <a:t>assertions</a:t>
            </a:r>
            <a:r>
              <a:rPr lang="en-US" dirty="0" smtClean="0"/>
              <a:t>!</a:t>
            </a:r>
          </a:p>
          <a:p>
            <a:endParaRPr lang="en-US" dirty="0"/>
          </a:p>
          <a:p>
            <a:r>
              <a:rPr lang="en-US" dirty="0" smtClean="0"/>
              <a:t>I have single-handedly killed projects with pie charts.</a:t>
            </a:r>
          </a:p>
          <a:p>
            <a:endParaRPr lang="en-US" dirty="0"/>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93</a:t>
            </a:fld>
            <a:endParaRPr lang="en-US"/>
          </a:p>
        </p:txBody>
      </p:sp>
      <p:sp>
        <p:nvSpPr>
          <p:cNvPr id="5" name="Rectangle 4"/>
          <p:cNvSpPr/>
          <p:nvPr/>
        </p:nvSpPr>
        <p:spPr>
          <a:xfrm>
            <a:off x="522570" y="6411467"/>
            <a:ext cx="5865708" cy="369332"/>
          </a:xfrm>
          <a:prstGeom prst="rect">
            <a:avLst/>
          </a:prstGeom>
        </p:spPr>
        <p:txBody>
          <a:bodyPr wrap="none">
            <a:spAutoFit/>
          </a:bodyPr>
          <a:lstStyle/>
          <a:p>
            <a:r>
              <a:rPr lang="en-US" dirty="0"/>
              <a:t>https://</a:t>
            </a:r>
            <a:r>
              <a:rPr lang="en-US" dirty="0" err="1"/>
              <a:t>www.flickr.com</a:t>
            </a:r>
            <a:r>
              <a:rPr lang="en-US" dirty="0"/>
              <a:t>/photos/</a:t>
            </a:r>
            <a:r>
              <a:rPr lang="en-US" dirty="0" err="1"/>
              <a:t>hoyvinmayvin</a:t>
            </a:r>
            <a:r>
              <a:rPr lang="en-US" dirty="0"/>
              <a:t>/4865553148/</a:t>
            </a:r>
          </a:p>
        </p:txBody>
      </p:sp>
      <p:pic>
        <p:nvPicPr>
          <p:cNvPr id="6" name="Picture 5" descr="4865553148_4a8a6f33b8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8241" y="808279"/>
            <a:ext cx="5970710" cy="5241442"/>
          </a:xfrm>
          <a:prstGeom prst="rect">
            <a:avLst/>
          </a:prstGeom>
        </p:spPr>
      </p:pic>
    </p:spTree>
    <p:extLst>
      <p:ext uri="{BB962C8B-B14F-4D97-AF65-F5344CB8AC3E}">
        <p14:creationId xmlns:p14="http://schemas.microsoft.com/office/powerpoint/2010/main" val="1686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454004839_597ea8ce19_h.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12290" name="Rectangle 1"/>
          <p:cNvSpPr>
            <a:spLocks noGrp="1" noChangeArrowheads="1"/>
          </p:cNvSpPr>
          <p:nvPr>
            <p:ph type="title"/>
          </p:nvPr>
        </p:nvSpPr>
        <p:spPr>
          <a:xfrm>
            <a:off x="411373" y="425598"/>
            <a:ext cx="11350843" cy="949866"/>
          </a:xfrm>
        </p:spPr>
        <p:txBody>
          <a:bodyPr anchor="t"/>
          <a:lstStyle/>
          <a:p>
            <a:pPr eaLnBrk="1" hangingPunct="1">
              <a:lnSpc>
                <a:spcPct val="100000"/>
              </a:lnSpc>
            </a:pPr>
            <a:r>
              <a:rPr lang="en-US" dirty="0" smtClean="0">
                <a:solidFill>
                  <a:schemeClr val="bg1">
                    <a:lumMod val="75000"/>
                  </a:schemeClr>
                </a:solidFill>
              </a:rPr>
              <a:t>The Agile </a:t>
            </a:r>
            <a:r>
              <a:rPr lang="en-US" b="1" dirty="0" smtClean="0">
                <a:solidFill>
                  <a:schemeClr val="bg1">
                    <a:lumMod val="75000"/>
                  </a:schemeClr>
                </a:solidFill>
              </a:rPr>
              <a:t>Industry </a:t>
            </a:r>
            <a:r>
              <a:rPr lang="en-US" dirty="0" smtClean="0">
                <a:solidFill>
                  <a:schemeClr val="bg1">
                    <a:lumMod val="75000"/>
                  </a:schemeClr>
                </a:solidFill>
              </a:rPr>
              <a:t>Manifesto</a:t>
            </a:r>
            <a:endParaRPr lang="en-US" dirty="0" smtClean="0">
              <a:solidFill>
                <a:schemeClr val="bg1"/>
              </a:solidFill>
            </a:endParaRPr>
          </a:p>
        </p:txBody>
      </p:sp>
      <p:grpSp>
        <p:nvGrpSpPr>
          <p:cNvPr id="3" name="Group 2"/>
          <p:cNvGrpSpPr>
            <a:grpSpLocks/>
          </p:cNvGrpSpPr>
          <p:nvPr/>
        </p:nvGrpSpPr>
        <p:grpSpPr bwMode="auto">
          <a:xfrm>
            <a:off x="594205" y="1760220"/>
            <a:ext cx="10726166" cy="845820"/>
            <a:chOff x="0" y="0"/>
            <a:chExt cx="5632" cy="592"/>
          </a:xfrm>
        </p:grpSpPr>
        <p:sp>
          <p:nvSpPr>
            <p:cNvPr id="2" name="Rectangle 3"/>
            <p:cNvSpPr>
              <a:spLocks/>
            </p:cNvSpPr>
            <p:nvPr/>
          </p:nvSpPr>
          <p:spPr bwMode="auto">
            <a:xfrm>
              <a:off x="3312" y="0"/>
              <a:ext cx="2320" cy="59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Continuous improvement</a:t>
              </a:r>
            </a:p>
          </p:txBody>
        </p:sp>
        <p:sp>
          <p:nvSpPr>
            <p:cNvPr id="14340" name="Rectangle 4"/>
            <p:cNvSpPr>
              <a:spLocks/>
            </p:cNvSpPr>
            <p:nvPr/>
          </p:nvSpPr>
          <p:spPr bwMode="auto">
            <a:xfrm>
              <a:off x="0" y="0"/>
              <a:ext cx="2320" cy="592"/>
            </a:xfrm>
            <a:prstGeom prst="rect">
              <a:avLst/>
            </a:prstGeom>
            <a:solidFill>
              <a:srgbClr val="3F3F3F"/>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Expert advice</a:t>
              </a:r>
              <a:endParaRPr lang="en-US" sz="2700" dirty="0">
                <a:solidFill>
                  <a:srgbClr val="FFFFFF"/>
                </a:solidFill>
                <a:ea typeface="Gill Sans" charset="0"/>
                <a:cs typeface="Gill Sans" charset="0"/>
              </a:endParaRPr>
            </a:p>
          </p:txBody>
        </p:sp>
        <p:sp>
          <p:nvSpPr>
            <p:cNvPr id="12307" name="Rectangle 5"/>
            <p:cNvSpPr>
              <a:spLocks/>
            </p:cNvSpPr>
            <p:nvPr/>
          </p:nvSpPr>
          <p:spPr bwMode="auto">
            <a:xfrm>
              <a:off x="2548" y="184"/>
              <a:ext cx="528" cy="224"/>
            </a:xfrm>
            <a:prstGeom prst="rect">
              <a:avLst/>
            </a:prstGeom>
            <a:noFill/>
            <a:ln w="9525">
              <a:noFill/>
              <a:miter lim="800000"/>
              <a:headEnd/>
              <a:tailEnd/>
            </a:ln>
          </p:spPr>
          <p:txBody>
            <a:bodyPr lIns="0" tIns="0" rIns="0" bIns="0" anchor="ctr"/>
            <a:lstStyle/>
            <a:p>
              <a:pPr algn="ctr"/>
              <a:r>
                <a:rPr lang="en-US" sz="2200" dirty="0">
                  <a:solidFill>
                    <a:schemeClr val="bg1">
                      <a:lumMod val="75000"/>
                    </a:schemeClr>
                  </a:solidFill>
                </a:rPr>
                <a:t>over</a:t>
              </a:r>
            </a:p>
          </p:txBody>
        </p:sp>
      </p:grpSp>
      <p:grpSp>
        <p:nvGrpSpPr>
          <p:cNvPr id="5" name="Group 11"/>
          <p:cNvGrpSpPr>
            <a:grpSpLocks/>
          </p:cNvGrpSpPr>
          <p:nvPr/>
        </p:nvGrpSpPr>
        <p:grpSpPr bwMode="auto">
          <a:xfrm>
            <a:off x="609441" y="2846070"/>
            <a:ext cx="10710930" cy="845820"/>
            <a:chOff x="0" y="0"/>
            <a:chExt cx="5624" cy="592"/>
          </a:xfrm>
        </p:grpSpPr>
        <p:sp>
          <p:nvSpPr>
            <p:cNvPr id="14348" name="Rectangle 12"/>
            <p:cNvSpPr>
              <a:spLocks/>
            </p:cNvSpPr>
            <p:nvPr/>
          </p:nvSpPr>
          <p:spPr bwMode="auto">
            <a:xfrm>
              <a:off x="3304" y="0"/>
              <a:ext cx="2320" cy="59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Craftsmanship</a:t>
              </a:r>
            </a:p>
          </p:txBody>
        </p:sp>
        <p:sp>
          <p:nvSpPr>
            <p:cNvPr id="14349" name="Rectangle 13"/>
            <p:cNvSpPr>
              <a:spLocks/>
            </p:cNvSpPr>
            <p:nvPr/>
          </p:nvSpPr>
          <p:spPr bwMode="auto">
            <a:xfrm>
              <a:off x="0" y="0"/>
              <a:ext cx="2320" cy="592"/>
            </a:xfrm>
            <a:prstGeom prst="rect">
              <a:avLst/>
            </a:prstGeom>
            <a:solidFill>
              <a:srgbClr val="3F3F3F"/>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Methodologies</a:t>
              </a:r>
              <a:endParaRPr lang="en-US" sz="2700" dirty="0">
                <a:solidFill>
                  <a:srgbClr val="FFFFFF"/>
                </a:solidFill>
                <a:ea typeface="Gill Sans" charset="0"/>
                <a:cs typeface="Gill Sans" charset="0"/>
              </a:endParaRPr>
            </a:p>
          </p:txBody>
        </p:sp>
        <p:sp>
          <p:nvSpPr>
            <p:cNvPr id="12301" name="Rectangle 14"/>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grpSp>
        <p:nvGrpSpPr>
          <p:cNvPr id="6" name="Group 15"/>
          <p:cNvGrpSpPr>
            <a:grpSpLocks/>
          </p:cNvGrpSpPr>
          <p:nvPr/>
        </p:nvGrpSpPr>
        <p:grpSpPr bwMode="auto">
          <a:xfrm>
            <a:off x="609441" y="3931920"/>
            <a:ext cx="10710930" cy="845820"/>
            <a:chOff x="0" y="0"/>
            <a:chExt cx="5624" cy="592"/>
          </a:xfrm>
        </p:grpSpPr>
        <p:sp>
          <p:nvSpPr>
            <p:cNvPr id="14352" name="Rectangle 16"/>
            <p:cNvSpPr>
              <a:spLocks/>
            </p:cNvSpPr>
            <p:nvPr/>
          </p:nvSpPr>
          <p:spPr bwMode="auto">
            <a:xfrm>
              <a:off x="3304" y="0"/>
              <a:ext cx="2320" cy="59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Clean code</a:t>
              </a:r>
              <a:endParaRPr lang="en-US" sz="2700" dirty="0">
                <a:solidFill>
                  <a:srgbClr val="FFFFFF"/>
                </a:solidFill>
                <a:ea typeface="Gill Sans" charset="0"/>
                <a:cs typeface="Gill Sans" charset="0"/>
              </a:endParaRPr>
            </a:p>
          </p:txBody>
        </p:sp>
        <p:sp>
          <p:nvSpPr>
            <p:cNvPr id="14353" name="Rectangle 17"/>
            <p:cNvSpPr>
              <a:spLocks/>
            </p:cNvSpPr>
            <p:nvPr/>
          </p:nvSpPr>
          <p:spPr bwMode="auto">
            <a:xfrm>
              <a:off x="0" y="0"/>
              <a:ext cx="2320" cy="592"/>
            </a:xfrm>
            <a:prstGeom prst="rect">
              <a:avLst/>
            </a:prstGeom>
            <a:solidFill>
              <a:srgbClr val="3F3F3F"/>
            </a:solidFill>
            <a:ln>
              <a:headEnd/>
              <a:tailEnd/>
            </a:ln>
          </p:spPr>
          <p:style>
            <a:lnRef idx="2">
              <a:schemeClr val="dk1">
                <a:shade val="50000"/>
              </a:schemeClr>
            </a:lnRef>
            <a:fillRef idx="1">
              <a:schemeClr val="dk1"/>
            </a:fillRef>
            <a:effectRef idx="0">
              <a:schemeClr val="dk1"/>
            </a:effectRef>
            <a:fontRef idx="minor">
              <a:schemeClr val="lt1"/>
            </a:fontRef>
          </p:style>
          <p:txBody>
            <a:bodyPr lIns="91440" tIns="91440" rIns="91440" bIns="91440" anchor="ctr"/>
            <a:lstStyle/>
            <a:p>
              <a:pPr>
                <a:tabLst>
                  <a:tab pos="960120" algn="l"/>
                </a:tabLst>
                <a:defRPr/>
              </a:pPr>
              <a:r>
                <a:rPr lang="en-US" sz="2700" dirty="0" smtClean="0">
                  <a:solidFill>
                    <a:srgbClr val="FFFFFF"/>
                  </a:solidFill>
                  <a:ea typeface="Gill Sans" charset="0"/>
                  <a:cs typeface="Gill Sans" charset="0"/>
                </a:rPr>
                <a:t>Metrics</a:t>
              </a:r>
              <a:endParaRPr lang="en-US" sz="2700" dirty="0">
                <a:solidFill>
                  <a:srgbClr val="FFFFFF"/>
                </a:solidFill>
                <a:ea typeface="Gill Sans" charset="0"/>
                <a:cs typeface="Gill Sans" charset="0"/>
              </a:endParaRPr>
            </a:p>
          </p:txBody>
        </p:sp>
        <p:sp>
          <p:nvSpPr>
            <p:cNvPr id="12298" name="Rectangle 18"/>
            <p:cNvSpPr>
              <a:spLocks/>
            </p:cNvSpPr>
            <p:nvPr/>
          </p:nvSpPr>
          <p:spPr bwMode="auto">
            <a:xfrm>
              <a:off x="2540" y="184"/>
              <a:ext cx="528" cy="224"/>
            </a:xfrm>
            <a:prstGeom prst="rect">
              <a:avLst/>
            </a:prstGeom>
            <a:noFill/>
            <a:ln w="9525">
              <a:noFill/>
              <a:miter lim="800000"/>
              <a:headEnd/>
              <a:tailEnd/>
            </a:ln>
          </p:spPr>
          <p:txBody>
            <a:bodyPr lIns="0" tIns="0" rIns="0" bIns="0" anchor="ctr"/>
            <a:lstStyle/>
            <a:p>
              <a:pPr algn="ctr"/>
              <a:r>
                <a:rPr lang="en-US" sz="2200" dirty="0">
                  <a:solidFill>
                    <a:srgbClr val="BFBFBF"/>
                  </a:solidFill>
                </a:rPr>
                <a:t>over</a:t>
              </a:r>
            </a:p>
          </p:txBody>
        </p:sp>
      </p:grpSp>
      <p:sp>
        <p:nvSpPr>
          <p:cNvPr id="8" name="Rectangle 7"/>
          <p:cNvSpPr/>
          <p:nvPr/>
        </p:nvSpPr>
        <p:spPr>
          <a:xfrm>
            <a:off x="592186" y="6328991"/>
            <a:ext cx="6155313" cy="369332"/>
          </a:xfrm>
          <a:prstGeom prst="rect">
            <a:avLst/>
          </a:prstGeom>
        </p:spPr>
        <p:txBody>
          <a:bodyPr wrap="none">
            <a:spAutoFit/>
          </a:bodyPr>
          <a:lstStyle/>
          <a:p>
            <a:r>
              <a:rPr lang="en-US" dirty="0" smtClean="0">
                <a:solidFill>
                  <a:schemeClr val="bg1">
                    <a:lumMod val="75000"/>
                  </a:schemeClr>
                </a:solidFill>
              </a:rPr>
              <a:t>https://</a:t>
            </a:r>
            <a:r>
              <a:rPr lang="en-US" dirty="0" err="1" smtClean="0">
                <a:solidFill>
                  <a:schemeClr val="bg1">
                    <a:lumMod val="75000"/>
                  </a:schemeClr>
                </a:solidFill>
              </a:rPr>
              <a:t>www.flickr.com</a:t>
            </a:r>
            <a:r>
              <a:rPr lang="en-US" dirty="0" smtClean="0">
                <a:solidFill>
                  <a:schemeClr val="bg1">
                    <a:lumMod val="75000"/>
                  </a:schemeClr>
                </a:solidFill>
              </a:rPr>
              <a:t>/photos/</a:t>
            </a:r>
            <a:r>
              <a:rPr lang="en-US" dirty="0" err="1" smtClean="0">
                <a:solidFill>
                  <a:schemeClr val="bg1">
                    <a:lumMod val="75000"/>
                  </a:schemeClr>
                </a:solidFill>
              </a:rPr>
              <a:t>dieknochenblume</a:t>
            </a:r>
            <a:r>
              <a:rPr lang="en-US" dirty="0" smtClean="0">
                <a:solidFill>
                  <a:schemeClr val="bg1">
                    <a:lumMod val="75000"/>
                  </a:schemeClr>
                </a:solidFill>
              </a:rPr>
              <a:t>/8454004839</a:t>
            </a:r>
            <a:endParaRPr lang="en-US" dirty="0">
              <a:solidFill>
                <a:schemeClr val="bg1">
                  <a:lumMod val="75000"/>
                </a:schemeClr>
              </a:solidFill>
            </a:endParaRPr>
          </a:p>
        </p:txBody>
      </p:sp>
      <p:grpSp>
        <p:nvGrpSpPr>
          <p:cNvPr id="21" name="Group 6"/>
          <p:cNvGrpSpPr>
            <a:grpSpLocks/>
          </p:cNvGrpSpPr>
          <p:nvPr/>
        </p:nvGrpSpPr>
        <p:grpSpPr bwMode="auto">
          <a:xfrm>
            <a:off x="624677" y="5017770"/>
            <a:ext cx="10695694" cy="845820"/>
            <a:chOff x="0" y="0"/>
            <a:chExt cx="5616" cy="592"/>
          </a:xfrm>
        </p:grpSpPr>
        <p:sp>
          <p:nvSpPr>
            <p:cNvPr id="22" name="Rectangle 7"/>
            <p:cNvSpPr>
              <a:spLocks/>
            </p:cNvSpPr>
            <p:nvPr/>
          </p:nvSpPr>
          <p:spPr bwMode="auto">
            <a:xfrm>
              <a:off x="3296" y="0"/>
              <a:ext cx="2320" cy="592"/>
            </a:xfrm>
            <a:prstGeom prst="rect">
              <a:avLst/>
            </a:prstGeom>
            <a:solidFill>
              <a:srgbClr val="B1741B"/>
            </a:solidFill>
            <a:ln>
              <a:headEnd/>
              <a:tailEnd/>
            </a:ln>
          </p:spPr>
          <p:style>
            <a:lnRef idx="0">
              <a:schemeClr val="accent2"/>
            </a:lnRef>
            <a:fillRef idx="3">
              <a:schemeClr val="accent2"/>
            </a:fillRef>
            <a:effectRef idx="3">
              <a:schemeClr val="accent2"/>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In-person collaboration</a:t>
              </a:r>
            </a:p>
          </p:txBody>
        </p:sp>
        <p:sp>
          <p:nvSpPr>
            <p:cNvPr id="23" name="Rectangle 8"/>
            <p:cNvSpPr>
              <a:spLocks/>
            </p:cNvSpPr>
            <p:nvPr/>
          </p:nvSpPr>
          <p:spPr bwMode="auto">
            <a:xfrm>
              <a:off x="0" y="0"/>
              <a:ext cx="2320" cy="592"/>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lIns="91440" tIns="91440" rIns="91440" bIns="91440" anchor="ctr"/>
            <a:lstStyle/>
            <a:p>
              <a:pPr>
                <a:tabLst>
                  <a:tab pos="960120" algn="l"/>
                </a:tabLst>
                <a:defRPr/>
              </a:pPr>
              <a:r>
                <a:rPr lang="en-US" sz="2700" dirty="0">
                  <a:solidFill>
                    <a:srgbClr val="FFFFFF"/>
                  </a:solidFill>
                  <a:ea typeface="Gill Sans" charset="0"/>
                  <a:cs typeface="Gill Sans" charset="0"/>
                </a:rPr>
                <a:t>Tooling licenses</a:t>
              </a:r>
            </a:p>
          </p:txBody>
        </p:sp>
        <p:sp>
          <p:nvSpPr>
            <p:cNvPr id="24" name="Rectangle 9"/>
            <p:cNvSpPr>
              <a:spLocks/>
            </p:cNvSpPr>
            <p:nvPr/>
          </p:nvSpPr>
          <p:spPr bwMode="auto">
            <a:xfrm>
              <a:off x="2538" y="178"/>
              <a:ext cx="520" cy="235"/>
            </a:xfrm>
            <a:prstGeom prst="rect">
              <a:avLst/>
            </a:prstGeom>
            <a:noFill/>
            <a:ln w="9525">
              <a:noFill/>
              <a:miter lim="800000"/>
              <a:headEnd/>
              <a:tailEnd/>
            </a:ln>
          </p:spPr>
          <p:txBody>
            <a:bodyPr wrap="square" lIns="0" tIns="0" rIns="0" bIns="0" anchor="ctr">
              <a:spAutoFit/>
            </a:bodyPr>
            <a:lstStyle/>
            <a:p>
              <a:pPr algn="ctr"/>
              <a:r>
                <a:rPr lang="en-US" sz="2200" dirty="0">
                  <a:solidFill>
                    <a:srgbClr val="BFBFBF"/>
                  </a:solidFill>
                </a:rPr>
                <a:t>over</a:t>
              </a:r>
            </a:p>
          </p:txBody>
        </p:sp>
      </p:grpSp>
    </p:spTree>
    <p:extLst>
      <p:ext uri="{BB962C8B-B14F-4D97-AF65-F5344CB8AC3E}">
        <p14:creationId xmlns:p14="http://schemas.microsoft.com/office/powerpoint/2010/main" val="174166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646376" y="1814337"/>
            <a:ext cx="5376028" cy="3799352"/>
            <a:chOff x="6646376" y="1814337"/>
            <a:chExt cx="5376028" cy="3799352"/>
          </a:xfrm>
        </p:grpSpPr>
        <p:pic>
          <p:nvPicPr>
            <p:cNvPr id="8" name="Picture 2"/>
            <p:cNvPicPr>
              <a:picLocks noChangeAspect="1" noChangeArrowheads="1"/>
            </p:cNvPicPr>
            <p:nvPr/>
          </p:nvPicPr>
          <p:blipFill>
            <a:blip r:embed="rId2" cstate="print"/>
            <a:srcRect/>
            <a:stretch>
              <a:fillRect/>
            </a:stretch>
          </p:blipFill>
          <p:spPr bwMode="auto">
            <a:xfrm rot="323105">
              <a:off x="6646376" y="1814337"/>
              <a:ext cx="5376028" cy="37993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bwMode="auto">
            <a:xfrm rot="323105">
              <a:off x="10473801" y="4004644"/>
              <a:ext cx="653188" cy="1509000"/>
            </a:xfrm>
            <a:prstGeom prst="rect">
              <a:avLst/>
            </a:prstGeom>
            <a:ln>
              <a:noFill/>
            </a:ln>
            <a:effectLst/>
          </p:spPr>
        </p:pic>
      </p:grpSp>
      <p:sp>
        <p:nvSpPr>
          <p:cNvPr id="2" name="Title 1"/>
          <p:cNvSpPr>
            <a:spLocks noGrp="1"/>
          </p:cNvSpPr>
          <p:nvPr>
            <p:ph type="title"/>
          </p:nvPr>
        </p:nvSpPr>
        <p:spPr>
          <a:xfrm>
            <a:off x="531812" y="406401"/>
            <a:ext cx="11125200" cy="616320"/>
          </a:xfrm>
        </p:spPr>
        <p:txBody>
          <a:bodyPr/>
          <a:lstStyle/>
          <a:p>
            <a:r>
              <a:rPr lang="en-US" dirty="0" smtClean="0"/>
              <a:t>Need agility?  There is a tool for that…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51EAA63-D034-42AE-91FA-B13B9518C7BE}" type="slidenum">
              <a:rPr lang="en-US" smtClean="0"/>
              <a:pPr/>
              <a:t>95</a:t>
            </a:fld>
            <a:endParaRPr lang="en-US"/>
          </a:p>
        </p:txBody>
      </p:sp>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42156" y="1727772"/>
            <a:ext cx="4889940" cy="34563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2" name="Picture 2" descr="image005"/>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rot="337744">
            <a:off x="1263083" y="3138693"/>
            <a:ext cx="5237925" cy="2826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2"/>
          <p:cNvPicPr>
            <a:picLocks noChangeAspect="1" noChangeArrowheads="1"/>
          </p:cNvPicPr>
          <p:nvPr/>
        </p:nvPicPr>
        <p:blipFill>
          <a:blip r:embed="rId8" cstate="print"/>
          <a:srcRect/>
          <a:stretch>
            <a:fillRect/>
          </a:stretch>
        </p:blipFill>
        <p:spPr bwMode="auto">
          <a:xfrm rot="21305720">
            <a:off x="5162522" y="2437213"/>
            <a:ext cx="5474989" cy="3869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372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665807"/>
          </a:xfrm>
        </p:spPr>
        <p:txBody>
          <a:bodyPr/>
          <a:lstStyle/>
          <a:p>
            <a:r>
              <a:rPr lang="en-US" dirty="0" smtClean="0"/>
              <a:t>Remote Teams, we have a device for that…</a:t>
            </a:r>
            <a:endParaRPr lang="en-US" dirty="0"/>
          </a:p>
        </p:txBody>
      </p:sp>
      <p:pic>
        <p:nvPicPr>
          <p:cNvPr id="5" name="Content Placeholder 4" descr="5818172762_5f71a9a3fc_o.jpg"/>
          <p:cNvPicPr>
            <a:picLocks noGrp="1" noChangeAspect="1"/>
          </p:cNvPicPr>
          <p:nvPr>
            <p:ph idx="1"/>
          </p:nvPr>
        </p:nvPicPr>
        <p:blipFill>
          <a:blip r:embed="rId2" cstate="print">
            <a:extLst>
              <a:ext uri="{28A0092B-C50C-407E-A947-70E740481C1C}">
                <a14:useLocalDpi xmlns:a14="http://schemas.microsoft.com/office/drawing/2010/main"/>
              </a:ext>
            </a:extLst>
          </a:blip>
          <a:srcRect l="-28536" r="-28536"/>
          <a:stretch>
            <a:fillRect/>
          </a:stretch>
        </p:blipFill>
        <p:spPr>
          <a:xfrm>
            <a:off x="531813" y="1220788"/>
            <a:ext cx="11125200" cy="4722812"/>
          </a:xfrm>
        </p:spPr>
      </p:pic>
      <p:sp>
        <p:nvSpPr>
          <p:cNvPr id="4" name="Slide Number Placeholder 3"/>
          <p:cNvSpPr>
            <a:spLocks noGrp="1"/>
          </p:cNvSpPr>
          <p:nvPr>
            <p:ph type="sldNum" sz="quarter" idx="12"/>
          </p:nvPr>
        </p:nvSpPr>
        <p:spPr/>
        <p:txBody>
          <a:bodyPr/>
          <a:lstStyle/>
          <a:p>
            <a:fld id="{C51EAA63-D034-42AE-91FA-B13B9518C7BE}" type="slidenum">
              <a:rPr lang="en-US" smtClean="0"/>
              <a:pPr/>
              <a:t>96</a:t>
            </a:fld>
            <a:endParaRPr lang="en-US"/>
          </a:p>
        </p:txBody>
      </p:sp>
      <p:sp>
        <p:nvSpPr>
          <p:cNvPr id="6" name="Rectangle 5"/>
          <p:cNvSpPr/>
          <p:nvPr/>
        </p:nvSpPr>
        <p:spPr>
          <a:xfrm>
            <a:off x="524575" y="6427961"/>
            <a:ext cx="6059622" cy="369332"/>
          </a:xfrm>
          <a:prstGeom prst="rect">
            <a:avLst/>
          </a:prstGeom>
        </p:spPr>
        <p:txBody>
          <a:bodyPr wrap="none">
            <a:spAutoFit/>
          </a:bodyPr>
          <a:lstStyle/>
          <a:p>
            <a:r>
              <a:rPr lang="en-US" dirty="0"/>
              <a:t>https://</a:t>
            </a:r>
            <a:r>
              <a:rPr lang="en-US" dirty="0" err="1"/>
              <a:t>www.flickr.com</a:t>
            </a:r>
            <a:r>
              <a:rPr lang="en-US" dirty="0"/>
              <a:t>/photos/</a:t>
            </a:r>
            <a:r>
              <a:rPr lang="en-US" dirty="0" err="1"/>
              <a:t>mattystevenson</a:t>
            </a:r>
            <a:r>
              <a:rPr lang="en-US" dirty="0"/>
              <a:t>/5818172762/</a:t>
            </a:r>
          </a:p>
        </p:txBody>
      </p:sp>
    </p:spTree>
    <p:extLst>
      <p:ext uri="{BB962C8B-B14F-4D97-AF65-F5344CB8AC3E}">
        <p14:creationId xmlns:p14="http://schemas.microsoft.com/office/powerpoint/2010/main" val="157647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67861"/>
          </a:xfrm>
        </p:spPr>
        <p:txBody>
          <a:bodyPr/>
          <a:lstStyle/>
          <a:p>
            <a:r>
              <a:rPr lang="en-US" dirty="0" smtClean="0"/>
              <a:t>Bringing people together…  that is costly!</a:t>
            </a:r>
            <a:endParaRPr lang="en-US" dirty="0"/>
          </a:p>
        </p:txBody>
      </p:sp>
      <p:pic>
        <p:nvPicPr>
          <p:cNvPr id="7" name="Content Placeholder 6" descr="6635655755_b96dd66f03_b.jpg"/>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31813" y="1055688"/>
            <a:ext cx="11125200" cy="5162550"/>
          </a:xfrm>
        </p:spPr>
      </p:pic>
      <p:sp>
        <p:nvSpPr>
          <p:cNvPr id="4" name="Slide Number Placeholder 3"/>
          <p:cNvSpPr>
            <a:spLocks noGrp="1"/>
          </p:cNvSpPr>
          <p:nvPr>
            <p:ph type="sldNum" sz="quarter" idx="12"/>
          </p:nvPr>
        </p:nvSpPr>
        <p:spPr/>
        <p:txBody>
          <a:bodyPr/>
          <a:lstStyle/>
          <a:p>
            <a:fld id="{C51EAA63-D034-42AE-91FA-B13B9518C7BE}" type="slidenum">
              <a:rPr lang="en-US" smtClean="0"/>
              <a:pPr/>
              <a:t>97</a:t>
            </a:fld>
            <a:endParaRPr lang="en-US"/>
          </a:p>
        </p:txBody>
      </p:sp>
      <p:sp>
        <p:nvSpPr>
          <p:cNvPr id="8" name="Rectangle 7"/>
          <p:cNvSpPr/>
          <p:nvPr/>
        </p:nvSpPr>
        <p:spPr>
          <a:xfrm>
            <a:off x="523631" y="6439183"/>
            <a:ext cx="5434751" cy="369332"/>
          </a:xfrm>
          <a:prstGeom prst="rect">
            <a:avLst/>
          </a:prstGeom>
        </p:spPr>
        <p:txBody>
          <a:bodyPr wrap="none">
            <a:spAutoFit/>
          </a:bodyPr>
          <a:lstStyle/>
          <a:p>
            <a:r>
              <a:rPr lang="en-US" dirty="0"/>
              <a:t>https://</a:t>
            </a:r>
            <a:r>
              <a:rPr lang="en-US" dirty="0" err="1"/>
              <a:t>www.flickr.com</a:t>
            </a:r>
            <a:r>
              <a:rPr lang="en-US" dirty="0"/>
              <a:t>/photos/</a:t>
            </a:r>
            <a:r>
              <a:rPr lang="en-US" dirty="0" err="1"/>
              <a:t>walkingsf</a:t>
            </a:r>
            <a:r>
              <a:rPr lang="en-US" dirty="0"/>
              <a:t>/6635655755/</a:t>
            </a:r>
          </a:p>
        </p:txBody>
      </p:sp>
    </p:spTree>
    <p:extLst>
      <p:ext uri="{BB962C8B-B14F-4D97-AF65-F5344CB8AC3E}">
        <p14:creationId xmlns:p14="http://schemas.microsoft.com/office/powerpoint/2010/main" val="269319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3329"/>
          </a:xfrm>
        </p:spPr>
        <p:txBody>
          <a:bodyPr/>
          <a:lstStyle/>
          <a:p>
            <a:r>
              <a:rPr lang="en-US" dirty="0" smtClean="0"/>
              <a:t>You have overdone the tooling when…</a:t>
            </a:r>
            <a:endParaRPr lang="en-US" dirty="0"/>
          </a:p>
        </p:txBody>
      </p:sp>
      <p:sp>
        <p:nvSpPr>
          <p:cNvPr id="3" name="Content Placeholder 2"/>
          <p:cNvSpPr>
            <a:spLocks noGrp="1"/>
          </p:cNvSpPr>
          <p:nvPr>
            <p:ph idx="1"/>
          </p:nvPr>
        </p:nvSpPr>
        <p:spPr>
          <a:xfrm>
            <a:off x="531151" y="1600063"/>
            <a:ext cx="11126522" cy="4503269"/>
          </a:xfrm>
        </p:spPr>
        <p:txBody>
          <a:bodyPr/>
          <a:lstStyle/>
          <a:p>
            <a:pPr>
              <a:lnSpc>
                <a:spcPct val="100000"/>
              </a:lnSpc>
            </a:pPr>
            <a:r>
              <a:rPr lang="en-US" dirty="0" smtClean="0"/>
              <a:t>When the QA guy wants you to fix the coffee machine you ask him to file a bug first</a:t>
            </a:r>
          </a:p>
          <a:p>
            <a:pPr>
              <a:lnSpc>
                <a:spcPct val="100000"/>
              </a:lnSpc>
            </a:pPr>
            <a:endParaRPr lang="en-US" dirty="0" smtClean="0"/>
          </a:p>
          <a:p>
            <a:pPr>
              <a:lnSpc>
                <a:spcPct val="100000"/>
              </a:lnSpc>
            </a:pPr>
            <a:r>
              <a:rPr lang="en-US" dirty="0" smtClean="0"/>
              <a:t>The only person who writes stories in your planning meeting is the Scrum Master as he enters them in the online tool</a:t>
            </a:r>
          </a:p>
          <a:p>
            <a:pPr>
              <a:lnSpc>
                <a:spcPct val="100000"/>
              </a:lnSpc>
            </a:pPr>
            <a:endParaRPr lang="en-US" dirty="0"/>
          </a:p>
          <a:p>
            <a:pPr>
              <a:lnSpc>
                <a:spcPct val="100000"/>
              </a:lnSpc>
            </a:pPr>
            <a:r>
              <a:rPr lang="en-US" dirty="0" smtClean="0"/>
              <a:t>You go into shock when you meet your team for the first time and realize you are the only guy…  Pat, Alex, Kris, and even Sam are all females!</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98</a:t>
            </a:fld>
            <a:endParaRPr lang="en-US"/>
          </a:p>
        </p:txBody>
      </p:sp>
    </p:spTree>
    <p:extLst>
      <p:ext uri="{BB962C8B-B14F-4D97-AF65-F5344CB8AC3E}">
        <p14:creationId xmlns:p14="http://schemas.microsoft.com/office/powerpoint/2010/main" val="27443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Confession Time…</a:t>
            </a:r>
            <a:endParaRPr lang="en-US" dirty="0"/>
          </a:p>
        </p:txBody>
      </p:sp>
      <p:sp>
        <p:nvSpPr>
          <p:cNvPr id="3" name="Content Placeholder 2"/>
          <p:cNvSpPr>
            <a:spLocks noGrp="1"/>
          </p:cNvSpPr>
          <p:nvPr>
            <p:ph idx="1"/>
          </p:nvPr>
        </p:nvSpPr>
        <p:spPr>
          <a:xfrm>
            <a:off x="531151" y="1781513"/>
            <a:ext cx="5620989" cy="4162088"/>
          </a:xfrm>
        </p:spPr>
        <p:txBody>
          <a:bodyPr/>
          <a:lstStyle/>
          <a:p>
            <a:r>
              <a:rPr lang="en-US" dirty="0" smtClean="0"/>
              <a:t>I was one of those Scrum masters who entered in all the stories for my team.</a:t>
            </a:r>
          </a:p>
          <a:p>
            <a:endParaRPr lang="en-US" dirty="0"/>
          </a:p>
          <a:p>
            <a:r>
              <a:rPr lang="en-US" dirty="0" smtClean="0"/>
              <a:t>Oh, and I also put all the estimates in for efficiency.</a:t>
            </a:r>
          </a:p>
          <a:p>
            <a:endParaRPr lang="en-US" dirty="0"/>
          </a:p>
          <a:p>
            <a:r>
              <a:rPr lang="en-US" dirty="0" smtClean="0"/>
              <a:t>And I even built my own tooling and unleashed it on unwitting teams!</a:t>
            </a:r>
          </a:p>
        </p:txBody>
      </p:sp>
      <p:sp>
        <p:nvSpPr>
          <p:cNvPr id="4" name="Slide Number Placeholder 3"/>
          <p:cNvSpPr>
            <a:spLocks noGrp="1"/>
          </p:cNvSpPr>
          <p:nvPr>
            <p:ph type="sldNum" sz="quarter" idx="12"/>
          </p:nvPr>
        </p:nvSpPr>
        <p:spPr/>
        <p:txBody>
          <a:bodyPr/>
          <a:lstStyle/>
          <a:p>
            <a:fld id="{C51EAA63-D034-42AE-91FA-B13B9518C7BE}" type="slidenum">
              <a:rPr lang="en-US" smtClean="0"/>
              <a:pPr/>
              <a:t>99</a:t>
            </a:fld>
            <a:endParaRPr lang="en-US"/>
          </a:p>
        </p:txBody>
      </p:sp>
      <p:sp>
        <p:nvSpPr>
          <p:cNvPr id="6" name="Rectangle 5"/>
          <p:cNvSpPr/>
          <p:nvPr/>
        </p:nvSpPr>
        <p:spPr>
          <a:xfrm>
            <a:off x="521643" y="6439183"/>
            <a:ext cx="5801588" cy="369332"/>
          </a:xfrm>
          <a:prstGeom prst="rect">
            <a:avLst/>
          </a:prstGeom>
        </p:spPr>
        <p:txBody>
          <a:bodyPr wrap="none">
            <a:spAutoFit/>
          </a:bodyPr>
          <a:lstStyle/>
          <a:p>
            <a:r>
              <a:rPr lang="en-US" dirty="0"/>
              <a:t>https://</a:t>
            </a:r>
            <a:r>
              <a:rPr lang="en-US" dirty="0" err="1"/>
              <a:t>www.flickr.com</a:t>
            </a:r>
            <a:r>
              <a:rPr lang="en-US" dirty="0"/>
              <a:t>/photos/blackzack00/15206347052/</a:t>
            </a:r>
          </a:p>
        </p:txBody>
      </p:sp>
      <p:pic>
        <p:nvPicPr>
          <p:cNvPr id="8" name="Picture 7" descr="15206347052_96986e7632_o.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350065" y="618377"/>
            <a:ext cx="5558368" cy="5604635"/>
          </a:xfrm>
          <a:prstGeom prst="rect">
            <a:avLst/>
          </a:prstGeom>
        </p:spPr>
      </p:pic>
    </p:spTree>
    <p:extLst>
      <p:ext uri="{BB962C8B-B14F-4D97-AF65-F5344CB8AC3E}">
        <p14:creationId xmlns:p14="http://schemas.microsoft.com/office/powerpoint/2010/main" val="372043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JavaOne_16x9_2014-0718">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Java_16x9_2014-0714" id="{B99EDEF2-DFB1-4D3C-8A0D-D03344A8CC6A}" vid="{B91F7714-C332-46B1-A675-377F1E7D7271}"/>
    </a:ext>
  </a:extLst>
</a:theme>
</file>

<file path=ppt/theme/theme2.xml><?xml version="1.0" encoding="utf-8"?>
<a:theme xmlns:a="http://schemas.openxmlformats.org/drawingml/2006/main" name="Office Theme">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5D979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5D979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JavaOne_16x9_2014-0718</Template>
  <TotalTime>4877</TotalTime>
  <Words>2835</Words>
  <Application>Microsoft Macintosh PowerPoint</Application>
  <PresentationFormat>Custom</PresentationFormat>
  <Paragraphs>509</Paragraphs>
  <Slides>103</Slides>
  <Notes>11</Notes>
  <HiddenSlides>0</HiddenSlides>
  <MMClips>1</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JavaOne_16x9_2014-0718</vt:lpstr>
      <vt:lpstr>ZombieTime – JSR 310 for the Undead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JSR 310, a New Weapon Against the Humans!</vt:lpstr>
      <vt:lpstr>Don't repeat this failure…</vt:lpstr>
      <vt:lpstr>PowerPoint Presentation</vt:lpstr>
      <vt:lpstr>ZombieTime – Undead Trainer for JSR 310</vt:lpstr>
      <vt:lpstr>Basic Concepts</vt:lpstr>
      <vt:lpstr>Creating Dates and Times</vt:lpstr>
      <vt:lpstr>PixelatedClock</vt:lpstr>
      <vt:lpstr>PowerPoint Presentation</vt:lpstr>
      <vt:lpstr>Formatting Dates and Times</vt:lpstr>
      <vt:lpstr>Localized PixelatedClock</vt:lpstr>
      <vt:lpstr>PowerPoint Presentation</vt:lpstr>
      <vt:lpstr>PowerPoint Presentation</vt:lpstr>
      <vt:lpstr>PowerPoint Presentation</vt:lpstr>
      <vt:lpstr>Using LocalTime/LocalDate</vt:lpstr>
      <vt:lpstr>Hide from the sunlight!</vt:lpstr>
      <vt:lpstr>PowerPoint Presentation</vt:lpstr>
      <vt:lpstr>Let's Add Some Villagers!</vt:lpstr>
      <vt:lpstr>PowerPoint Presentation</vt:lpstr>
      <vt:lpstr>Using Time Zones</vt:lpstr>
      <vt:lpstr>Make it Night!</vt:lpstr>
      <vt:lpstr>Make it Night! (with a clock)</vt:lpstr>
      <vt:lpstr>PowerPoint Presentation</vt:lpstr>
      <vt:lpstr>Temporal Adjusters</vt:lpstr>
      <vt:lpstr>Friday 13th TimeAdjuster</vt:lpstr>
      <vt:lpstr>Zombified picture here…</vt:lpstr>
      <vt:lpstr>PowerPoint Presentation</vt:lpstr>
      <vt:lpstr>Confessions of a Former Agile Methodologist</vt:lpstr>
      <vt:lpstr>My Agile Story…</vt:lpstr>
      <vt:lpstr>Once upon a time…   I was a happy hacker</vt:lpstr>
      <vt:lpstr>Working in teams with friendly coworkers…</vt:lpstr>
      <vt:lpstr>But a scary boss!</vt:lpstr>
      <vt:lpstr>Who went on "vacation" suddenly…</vt:lpstr>
      <vt:lpstr>And I was left holding the banana…</vt:lpstr>
      <vt:lpstr>So we decided to go Extreme!</vt:lpstr>
      <vt:lpstr>We started pair programming</vt:lpstr>
      <vt:lpstr>Implemented unit testing…</vt:lpstr>
      <vt:lpstr>And began working at a sustainable pace.</vt:lpstr>
      <vt:lpstr>It was a lot of fun, and we were very productive</vt:lpstr>
      <vt:lpstr>Then I set out to join the empire!</vt:lpstr>
      <vt:lpstr>It was a little daunting at first…</vt:lpstr>
      <vt:lpstr>But we had good teams</vt:lpstr>
      <vt:lpstr>One day the boss called…  and wanted my help to implement Agile</vt:lpstr>
      <vt:lpstr>So we started a mission to convert the organization</vt:lpstr>
      <vt:lpstr>With the help of a few elites, like Ron Jeffries</vt:lpstr>
      <vt:lpstr>Brian Marick</vt:lpstr>
      <vt:lpstr>And Israel Gat</vt:lpstr>
      <vt:lpstr>We created hyper performing teams</vt:lpstr>
      <vt:lpstr>Rolled out new development practices</vt:lpstr>
      <vt:lpstr>And let the troops get creative</vt:lpstr>
      <vt:lpstr> There were some dissenters…</vt:lpstr>
      <vt:lpstr>But a few heads rolling didn't slow us down…</vt:lpstr>
      <vt:lpstr>And the Agile rollout was a huge success!</vt:lpstr>
      <vt:lpstr>As the organization grew, we prepared a large Agile force </vt:lpstr>
      <vt:lpstr>And deployed the big ships</vt:lpstr>
      <vt:lpstr>But doing Agile at large scale was a lot different</vt:lpstr>
      <vt:lpstr>We spent most of our time in meetings…</vt:lpstr>
      <vt:lpstr>Instituted lots of "processes"</vt:lpstr>
      <vt:lpstr>Did company-wide invasion release planning</vt:lpstr>
      <vt:lpstr>And had to resolve internal conflict</vt:lpstr>
      <vt:lpstr>Conquering the Universe with Agile turned out to be a lot of work!</vt:lpstr>
      <vt:lpstr>So, I made my escape from the Empire</vt:lpstr>
      <vt:lpstr>And went back to being just a normal guy…</vt:lpstr>
      <vt:lpstr>Some things I learned…</vt:lpstr>
      <vt:lpstr>The Agile Manifesto</vt:lpstr>
      <vt:lpstr>The Agile Industry Manifesto</vt:lpstr>
      <vt:lpstr>The Agile Industry Manifesto</vt:lpstr>
      <vt:lpstr>ALL YOUR BASE ARE BELONG TO US.</vt:lpstr>
      <vt:lpstr>No shortage of Agile books!</vt:lpstr>
      <vt:lpstr>But they are not a substitute for experience</vt:lpstr>
      <vt:lpstr>How do you know things have gone wrong?</vt:lpstr>
      <vt:lpstr>Confession Time…</vt:lpstr>
      <vt:lpstr>The Agile Industry Manifesto</vt:lpstr>
      <vt:lpstr>There is a methodology for that…</vt:lpstr>
      <vt:lpstr>Extreme Programming</vt:lpstr>
      <vt:lpstr>Scrum – Ready to Sprint?</vt:lpstr>
      <vt:lpstr>The Kanban Treadmill</vt:lpstr>
      <vt:lpstr>While Pair Programming!</vt:lpstr>
      <vt:lpstr>What really makes projects fail?</vt:lpstr>
      <vt:lpstr>Confession Time…</vt:lpstr>
      <vt:lpstr>The Agile Industry Manifesto</vt:lpstr>
      <vt:lpstr>You Think You Are Independent</vt:lpstr>
      <vt:lpstr>But you are NOT!</vt:lpstr>
      <vt:lpstr>We are WATCHING YOU</vt:lpstr>
      <vt:lpstr>You are a metric junkie when…</vt:lpstr>
      <vt:lpstr>Confession Time…</vt:lpstr>
      <vt:lpstr>The Agile Industry Manifesto</vt:lpstr>
      <vt:lpstr>Need agility?  There is a tool for that…</vt:lpstr>
      <vt:lpstr>Remote Teams, we have a device for that…</vt:lpstr>
      <vt:lpstr>Bringing people together…  that is costly!</vt:lpstr>
      <vt:lpstr>You have overdone the tooling when…</vt:lpstr>
      <vt:lpstr>Confession Time…</vt:lpstr>
      <vt:lpstr>And the most important thing!</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RWCRAWFO</dc:creator>
  <cp:lastModifiedBy>Stephen Chin</cp:lastModifiedBy>
  <cp:revision>62</cp:revision>
  <cp:lastPrinted>2014-07-15T22:40:20Z</cp:lastPrinted>
  <dcterms:created xsi:type="dcterms:W3CDTF">2014-07-21T22:14:47Z</dcterms:created>
  <dcterms:modified xsi:type="dcterms:W3CDTF">2015-03-12T13:45:10Z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